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5" r:id="rId12"/>
    <p:sldId id="268"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31A1"/>
    <a:srgbClr val="4C216D"/>
    <a:srgbClr val="421C5E"/>
    <a:srgbClr val="57267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43" autoAdjust="0"/>
    <p:restoredTop sz="94652" autoAdjust="0"/>
  </p:normalViewPr>
  <p:slideViewPr>
    <p:cSldViewPr>
      <p:cViewPr>
        <p:scale>
          <a:sx n="70" d="100"/>
          <a:sy n="70" d="100"/>
        </p:scale>
        <p:origin x="-2076"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80257C5-948D-4970-AFCD-C3F69A182553}"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359E8B0-0447-4FFD-BCB9-79C857C9B101}"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435E4BA-1822-48C7-B627-3A4745D0D221}"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C3FCD8B-35AE-4B84-8B96-4819658EBA73}"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AF31714-BFC5-4998-ACF3-657984266A39}"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942C3E0-A5DE-4D31-A39D-D4ADE3CA309D}"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2D4D93B4-8474-4B5B-9CF9-D821047A624D}"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F5BE2B67-926B-4837-89E0-73CEED08FF0F}"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77E5ADB9-E611-4C27-96C6-02A297616835}"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A1A4960-7384-4522-99E3-B498C4E73D78}"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46376F92-CB07-4F8C-8B58-5D9600431844}"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C029BAE-BC3C-46AA-B480-3D2C9F1D905C}"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hyperlink" Target="http://www.google.com.mx/url?sa=i&amp;rct=j&amp;q=&amp;esrc=s&amp;source=images&amp;cd=&amp;cad=rja&amp;uact=8&amp;ved=0CAcQjRw&amp;url=http://maryleya.blogspot.com/2009/09/maquillaje-2009.html&amp;ei=keH3VMn3LYqpyASZkYHoBg&amp;psig=AFQjCNEKtj6oe18SEJwmxzr7iLqevBnzfg&amp;ust=142560697941339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www.google.com.mx/url?sa=i&amp;rct=j&amp;q=&amp;esrc=s&amp;source=images&amp;cd=&amp;cad=rja&amp;uact=8&amp;ved=0CAcQjRw&amp;url=http://www.modaynovias.net/maquillaje-para-novias.html&amp;ei=LO73VPuhEMKTyASfvoKoCw&amp;psig=AFQjCNEKtj6oe18SEJwmxzr7iLqevBnzfg&amp;ust=142560697941339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www.google.com.mx/url?sa=i&amp;rct=j&amp;q=&amp;esrc=s&amp;source=images&amp;cd=&amp;cad=rja&amp;uact=8&amp;ved=0CAcQjRw&amp;url=http://qas.esika.biz/cuidado-personal/mujer/rostro/protector-solar/&amp;ei=efL3VKOZMoudyQStrYHwDw&amp;psig=AFQjCNEKtj6oe18SEJwmxzr7iLqevBnzfg&amp;ust=142560697941339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hyperlink" Target="http://www.google.com.mx/url?sa=i&amp;rct=j&amp;q=&amp;esrc=s&amp;source=images&amp;cd=&amp;cad=rja&amp;uact=8&amp;ved=0CAcQjRw&amp;url=http://belleza.facilisimo.com/preparar-la-piel-antes-del-maquillaje&amp;ei=Evb3VMLxPIT0yASUnIDIBg&amp;psig=AFQjCNEKtj6oe18SEJwmxzr7iLqevBnzfg&amp;ust=142560697941339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http://www.google.com.mx/url?sa=i&amp;rct=j&amp;q=&amp;esrc=s&amp;source=images&amp;cd=&amp;cad=rja&amp;uact=8&amp;ved=0CAcQjRw&amp;url=http://www.enbuenasmanos.com/articulos/muestra.asp?art=2678&amp;ei=o0z6VJWiGs-ryATRlYHoBQ&amp;bvm=bv.87611401,d.aWw&amp;psig=AFQjCNFf4qmX2mDLZ6Gxnr-hRme9b-kYyA&amp;ust=142577613511036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www.google.com.mx/url?sa=i&amp;rct=j&amp;q=&amp;esrc=s&amp;source=images&amp;cd=&amp;cad=rja&amp;uact=8&amp;ved=0CAcQjRw&amp;url=http://topacnetreatmentreport.com/guidelines-to-prevent-acne/&amp;ei=0Vj6VKDOE4OayATuqoB4&amp;psig=AFQjCNHPl_Xs4kmYBbYN-1rEFaO2wlV_jQ&amp;ust=142577889837781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5 Imagen" descr="logo cosmeticos pers.png"/>
          <p:cNvPicPr>
            <a:picLocks noChangeAspect="1"/>
          </p:cNvPicPr>
          <p:nvPr/>
        </p:nvPicPr>
        <p:blipFill>
          <a:blip r:embed="rId2" cstate="print"/>
          <a:srcRect/>
          <a:stretch>
            <a:fillRect/>
          </a:stretch>
        </p:blipFill>
        <p:spPr bwMode="auto">
          <a:xfrm>
            <a:off x="611188" y="620713"/>
            <a:ext cx="3240087" cy="1290637"/>
          </a:xfrm>
          <a:prstGeom prst="rect">
            <a:avLst/>
          </a:prstGeom>
          <a:noFill/>
          <a:ln w="9525">
            <a:noFill/>
            <a:miter lim="800000"/>
            <a:headEnd/>
            <a:tailEnd/>
          </a:ln>
        </p:spPr>
      </p:pic>
      <p:pic>
        <p:nvPicPr>
          <p:cNvPr id="2052" name="7 Imagen" descr="shutterstock_53742280 copia.png"/>
          <p:cNvPicPr>
            <a:picLocks noChangeAspect="1"/>
          </p:cNvPicPr>
          <p:nvPr/>
        </p:nvPicPr>
        <p:blipFill>
          <a:blip r:embed="rId3" cstate="print"/>
          <a:srcRect r="9523"/>
          <a:stretch>
            <a:fillRect/>
          </a:stretch>
        </p:blipFill>
        <p:spPr bwMode="auto">
          <a:xfrm>
            <a:off x="4017963" y="981075"/>
            <a:ext cx="5126037" cy="5575300"/>
          </a:xfrm>
          <a:prstGeom prst="rect">
            <a:avLst/>
          </a:prstGeom>
          <a:noFill/>
          <a:ln w="9525">
            <a:noFill/>
            <a:miter lim="800000"/>
            <a:headEnd/>
            <a:tailEnd/>
          </a:ln>
        </p:spPr>
      </p:pic>
      <p:sp>
        <p:nvSpPr>
          <p:cNvPr id="8" name="Rectangle 25"/>
          <p:cNvSpPr>
            <a:spLocks noGrp="1" noChangeArrowheads="1"/>
          </p:cNvSpPr>
          <p:nvPr>
            <p:ph type="ctrTitle"/>
          </p:nvPr>
        </p:nvSpPr>
        <p:spPr>
          <a:xfrm>
            <a:off x="539750" y="2276475"/>
            <a:ext cx="4176713" cy="3097213"/>
          </a:xfrm>
        </p:spPr>
        <p:txBody>
          <a:bodyPr/>
          <a:lstStyle/>
          <a:p>
            <a:pPr algn="l" eaLnBrk="1" hangingPunct="1"/>
            <a:r>
              <a:rPr lang="es-UY" sz="5000" dirty="0" smtClean="0">
                <a:solidFill>
                  <a:srgbClr val="7131A1"/>
                </a:solidFill>
                <a:latin typeface="Swis721 Lt BT" pitchFamily="34" charset="0"/>
                <a:ea typeface="Adobe Gothic Std B" pitchFamily="34" charset="-128"/>
              </a:rPr>
              <a:t>Tu</a:t>
            </a:r>
            <a:r>
              <a:rPr lang="es-UY" sz="5000" dirty="0" smtClean="0">
                <a:solidFill>
                  <a:schemeClr val="tx1"/>
                </a:solidFill>
                <a:latin typeface="Swis721 Lt BT" pitchFamily="34" charset="0"/>
                <a:ea typeface="Adobe Gothic Std B" pitchFamily="34" charset="-128"/>
              </a:rPr>
              <a:t> marca, </a:t>
            </a:r>
            <a:br>
              <a:rPr lang="es-UY" sz="5000" dirty="0" smtClean="0">
                <a:solidFill>
                  <a:schemeClr val="tx1"/>
                </a:solidFill>
                <a:latin typeface="Swis721 Lt BT" pitchFamily="34" charset="0"/>
                <a:ea typeface="Adobe Gothic Std B" pitchFamily="34" charset="-128"/>
              </a:rPr>
            </a:br>
            <a:r>
              <a:rPr lang="es-UY" sz="5000" dirty="0" smtClean="0">
                <a:solidFill>
                  <a:srgbClr val="7131A1"/>
                </a:solidFill>
                <a:latin typeface="Swis721 Lt BT" pitchFamily="34" charset="0"/>
                <a:ea typeface="Adobe Gothic Std B" pitchFamily="34" charset="-128"/>
              </a:rPr>
              <a:t>tu</a:t>
            </a:r>
            <a:r>
              <a:rPr lang="es-UY" sz="5000" dirty="0" smtClean="0">
                <a:solidFill>
                  <a:schemeClr val="tx1"/>
                </a:solidFill>
                <a:latin typeface="Swis721 Lt BT" pitchFamily="34" charset="0"/>
                <a:ea typeface="Adobe Gothic Std B" pitchFamily="34" charset="-128"/>
              </a:rPr>
              <a:t> negocio,</a:t>
            </a:r>
            <a:br>
              <a:rPr lang="es-UY" sz="5000" dirty="0" smtClean="0">
                <a:solidFill>
                  <a:schemeClr val="tx1"/>
                </a:solidFill>
                <a:latin typeface="Swis721 Lt BT" pitchFamily="34" charset="0"/>
                <a:ea typeface="Adobe Gothic Std B" pitchFamily="34" charset="-128"/>
              </a:rPr>
            </a:br>
            <a:r>
              <a:rPr lang="es-UY" sz="5000" dirty="0" smtClean="0">
                <a:solidFill>
                  <a:srgbClr val="7131A1"/>
                </a:solidFill>
                <a:latin typeface="Swis721 Lt BT" pitchFamily="34" charset="0"/>
                <a:ea typeface="Adobe Gothic Std B" pitchFamily="34" charset="-128"/>
              </a:rPr>
              <a:t>tu</a:t>
            </a:r>
            <a:r>
              <a:rPr lang="es-UY" sz="5000" dirty="0" smtClean="0">
                <a:solidFill>
                  <a:schemeClr val="tx1"/>
                </a:solidFill>
                <a:latin typeface="Swis721 Lt BT" pitchFamily="34" charset="0"/>
                <a:ea typeface="Adobe Gothic Std B" pitchFamily="34" charset="-128"/>
              </a:rPr>
              <a:t> éxito.</a:t>
            </a:r>
            <a:endParaRPr lang="es-ES" sz="5000" dirty="0" smtClean="0">
              <a:solidFill>
                <a:schemeClr val="tx1"/>
              </a:solidFill>
              <a:latin typeface="Swis721 Lt BT" pitchFamily="34" charset="0"/>
              <a:ea typeface="Adobe Gothic Std B"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Users\Diseño 2\Documents\tira-cosm.png"/>
          <p:cNvPicPr>
            <a:picLocks noChangeAspect="1" noChangeArrowheads="1"/>
          </p:cNvPicPr>
          <p:nvPr/>
        </p:nvPicPr>
        <p:blipFill>
          <a:blip r:embed="rId2" cstate="print"/>
          <a:srcRect/>
          <a:stretch>
            <a:fillRect/>
          </a:stretch>
        </p:blipFill>
        <p:spPr bwMode="auto">
          <a:xfrm>
            <a:off x="0" y="260350"/>
            <a:ext cx="4932363" cy="1081088"/>
          </a:xfrm>
          <a:prstGeom prst="rect">
            <a:avLst/>
          </a:prstGeom>
          <a:noFill/>
          <a:ln w="9525">
            <a:noFill/>
            <a:miter lim="800000"/>
            <a:headEnd/>
            <a:tailEnd/>
          </a:ln>
        </p:spPr>
      </p:pic>
      <p:sp>
        <p:nvSpPr>
          <p:cNvPr id="7" name="6 CuadroTexto"/>
          <p:cNvSpPr txBox="1"/>
          <p:nvPr/>
        </p:nvSpPr>
        <p:spPr>
          <a:xfrm>
            <a:off x="179388" y="260350"/>
            <a:ext cx="4392612" cy="1016000"/>
          </a:xfrm>
          <a:prstGeom prst="rect">
            <a:avLst/>
          </a:prstGeom>
          <a:noFill/>
        </p:spPr>
        <p:txBody>
          <a:bodyPr>
            <a:spAutoFit/>
          </a:bodyPr>
          <a:lstStyle/>
          <a:p>
            <a:pPr>
              <a:defRPr/>
            </a:pPr>
            <a:r>
              <a:rPr lang="es-MX" sz="3000" dirty="0">
                <a:solidFill>
                  <a:schemeClr val="bg1">
                    <a:lumMod val="95000"/>
                  </a:schemeClr>
                </a:solidFill>
                <a:latin typeface="Swis721 Lt BT" pitchFamily="34" charset="0"/>
                <a:ea typeface="Roboto" pitchFamily="2" charset="0"/>
              </a:rPr>
              <a:t>Emulsión de Yerbas</a:t>
            </a:r>
          </a:p>
          <a:p>
            <a:pPr>
              <a:defRPr/>
            </a:pPr>
            <a:r>
              <a:rPr lang="es-MX" sz="3000" dirty="0" err="1">
                <a:solidFill>
                  <a:schemeClr val="bg1">
                    <a:lumMod val="95000"/>
                  </a:schemeClr>
                </a:solidFill>
                <a:latin typeface="Swis721 Lt BT" pitchFamily="34" charset="0"/>
                <a:ea typeface="Roboto" pitchFamily="2" charset="0"/>
              </a:rPr>
              <a:t>Liposomada</a:t>
            </a:r>
            <a:r>
              <a:rPr lang="es-MX" sz="3000" dirty="0">
                <a:solidFill>
                  <a:schemeClr val="bg1">
                    <a:lumMod val="95000"/>
                  </a:schemeClr>
                </a:solidFill>
                <a:latin typeface="Swis721 Lt BT" pitchFamily="34" charset="0"/>
                <a:ea typeface="Roboto" pitchFamily="2" charset="0"/>
              </a:rPr>
              <a:t> Piel Grasa</a:t>
            </a:r>
            <a:endParaRPr lang="es-MX" sz="3000" dirty="0">
              <a:solidFill>
                <a:schemeClr val="bg1">
                  <a:lumMod val="95000"/>
                </a:schemeClr>
              </a:solidFill>
              <a:latin typeface="Swis721 Lt BT" pitchFamily="34" charset="0"/>
              <a:ea typeface="Roboto" pitchFamily="2" charset="0"/>
            </a:endParaRPr>
          </a:p>
        </p:txBody>
      </p:sp>
      <p:pic>
        <p:nvPicPr>
          <p:cNvPr id="11268" name="Picture 2" descr="C:\Documentos Compartidos Diseño 2\COSMETICOS-PERSONALIZABLES\fotos productos personaliables\EmulsionYerbas.png"/>
          <p:cNvPicPr>
            <a:picLocks noChangeAspect="1" noChangeArrowheads="1"/>
          </p:cNvPicPr>
          <p:nvPr/>
        </p:nvPicPr>
        <p:blipFill>
          <a:blip r:embed="rId3" cstate="print"/>
          <a:srcRect/>
          <a:stretch>
            <a:fillRect/>
          </a:stretch>
        </p:blipFill>
        <p:spPr bwMode="auto">
          <a:xfrm>
            <a:off x="7164288" y="1196752"/>
            <a:ext cx="1785938" cy="5395913"/>
          </a:xfrm>
          <a:prstGeom prst="rect">
            <a:avLst/>
          </a:prstGeom>
          <a:noFill/>
          <a:ln w="9525">
            <a:noFill/>
            <a:miter lim="800000"/>
            <a:headEnd/>
            <a:tailEnd/>
          </a:ln>
        </p:spPr>
      </p:pic>
      <p:sp>
        <p:nvSpPr>
          <p:cNvPr id="5" name="4 Rectángulo redondeado"/>
          <p:cNvSpPr/>
          <p:nvPr/>
        </p:nvSpPr>
        <p:spPr>
          <a:xfrm>
            <a:off x="3275856" y="1772816"/>
            <a:ext cx="4176464" cy="45365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Beneficios: Este </a:t>
            </a:r>
            <a:r>
              <a:rPr lang="es-ES" dirty="0" smtClean="0">
                <a:solidFill>
                  <a:schemeClr val="tx1"/>
                </a:solidFill>
                <a:latin typeface="Arial" pitchFamily="34" charset="0"/>
                <a:cs typeface="Arial" pitchFamily="34" charset="0"/>
              </a:rPr>
              <a:t>producto cuenta con propiedades antisépticas, calmantes y purificantes debido a su contenido en extracto de </a:t>
            </a:r>
            <a:r>
              <a:rPr lang="es-ES" dirty="0">
                <a:solidFill>
                  <a:schemeClr val="tx1"/>
                </a:solidFill>
                <a:latin typeface="Arial" pitchFamily="34" charset="0"/>
                <a:cs typeface="Arial" pitchFamily="34" charset="0"/>
              </a:rPr>
              <a:t> </a:t>
            </a:r>
            <a:r>
              <a:rPr lang="es-ES" dirty="0" smtClean="0">
                <a:solidFill>
                  <a:schemeClr val="tx1"/>
                </a:solidFill>
                <a:latin typeface="Arial" pitchFamily="34" charset="0"/>
                <a:cs typeface="Arial" pitchFamily="34" charset="0"/>
              </a:rPr>
              <a:t>yerbas y aceites esenciales, lo cual hace de esta una magnífica emulsión ya que regula la hiperproducción de la glándula sebácea, desinfecta y purifica la piel evitando el bloqueo folicular y previniendo la nueva formación de comedones y acné. Por su contenido de liposomas tonifica e hidrata la piel a profundidad,  dejando el cutis suave y terso.</a:t>
            </a:r>
            <a:endParaRPr lang="es-ES" dirty="0">
              <a:solidFill>
                <a:schemeClr val="tx1"/>
              </a:solidFill>
              <a:latin typeface="Arial" pitchFamily="34" charset="0"/>
              <a:cs typeface="Arial" pitchFamily="34" charset="0"/>
            </a:endParaRPr>
          </a:p>
        </p:txBody>
      </p:sp>
      <p:sp>
        <p:nvSpPr>
          <p:cNvPr id="6" name="5 Rectángulo redondeado"/>
          <p:cNvSpPr/>
          <p:nvPr/>
        </p:nvSpPr>
        <p:spPr>
          <a:xfrm>
            <a:off x="179512" y="5256584"/>
            <a:ext cx="3168352" cy="14847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pitchFamily="34" charset="0"/>
                <a:cs typeface="Arial" pitchFamily="34" charset="0"/>
              </a:rPr>
              <a:t>Ingredientes: </a:t>
            </a:r>
          </a:p>
          <a:p>
            <a:pPr algn="ctr"/>
            <a:r>
              <a:rPr lang="es-ES" sz="1200" b="1" dirty="0" smtClean="0">
                <a:solidFill>
                  <a:schemeClr val="tx1"/>
                </a:solidFill>
                <a:latin typeface="Arial" pitchFamily="34" charset="0"/>
                <a:cs typeface="Arial" pitchFamily="34" charset="0"/>
              </a:rPr>
              <a:t>Aceite Esencial De Enebro, Aceite Esencial De Lavanda, Aceite Esencial De Palo De Rosa, Cetiol V, Destilado De Hamamelis, Extracto De Calendula, Extracto De Pepino, Extracto De Romero, Extracto De Salvia, Glycoderm.</a:t>
            </a:r>
            <a:endParaRPr lang="es-ES" sz="1200" b="1" dirty="0">
              <a:solidFill>
                <a:schemeClr val="tx1"/>
              </a:solidFill>
              <a:latin typeface="Arial" pitchFamily="34" charset="0"/>
              <a:cs typeface="Arial" pitchFamily="34" charset="0"/>
            </a:endParaRPr>
          </a:p>
        </p:txBody>
      </p:sp>
      <p:pic>
        <p:nvPicPr>
          <p:cNvPr id="8" name="Picture 6" descr="https://encrypted-tbn3.gstatic.com/images?q=tbn:ANd9GcT3SRNsnSxzp7ZN_p7oN0JodFfrwfaaMsfN8DL2Q06ZQD91N6s_Hw">
            <a:hlinkClick r:id="rId4"/>
          </p:cNvPr>
          <p:cNvPicPr>
            <a:picLocks noChangeAspect="1" noChangeArrowheads="1"/>
          </p:cNvPicPr>
          <p:nvPr/>
        </p:nvPicPr>
        <p:blipFill>
          <a:blip r:embed="rId5" cstate="print"/>
          <a:srcRect/>
          <a:stretch>
            <a:fillRect/>
          </a:stretch>
        </p:blipFill>
        <p:spPr bwMode="auto">
          <a:xfrm>
            <a:off x="251520" y="1772816"/>
            <a:ext cx="2997283" cy="3384376"/>
          </a:xfrm>
          <a:prstGeom prst="rect">
            <a:avLst/>
          </a:prstGeom>
          <a:noFill/>
          <a:ln>
            <a:solidFill>
              <a:schemeClr val="bg1">
                <a:lumMod val="65000"/>
              </a:schemeClr>
            </a:solidFill>
          </a:ln>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2" descr="C:\Documentos Compartidos Diseño 2\COSMETICOS-PERSONALIZABLES\fotos productos personaliables\EmulsionRevitalizante.png"/>
          <p:cNvPicPr>
            <a:picLocks noChangeAspect="1" noChangeArrowheads="1"/>
          </p:cNvPicPr>
          <p:nvPr/>
        </p:nvPicPr>
        <p:blipFill>
          <a:blip r:embed="rId2" cstate="print"/>
          <a:srcRect/>
          <a:stretch>
            <a:fillRect/>
          </a:stretch>
        </p:blipFill>
        <p:spPr bwMode="auto">
          <a:xfrm>
            <a:off x="7164288" y="1052736"/>
            <a:ext cx="1680153" cy="4781302"/>
          </a:xfrm>
          <a:prstGeom prst="rect">
            <a:avLst/>
          </a:prstGeom>
          <a:noFill/>
          <a:ln w="9525">
            <a:noFill/>
            <a:miter lim="800000"/>
            <a:headEnd/>
            <a:tailEnd/>
          </a:ln>
        </p:spPr>
      </p:pic>
      <p:sp>
        <p:nvSpPr>
          <p:cNvPr id="5" name="4 Rectángulo redondeado"/>
          <p:cNvSpPr/>
          <p:nvPr/>
        </p:nvSpPr>
        <p:spPr>
          <a:xfrm>
            <a:off x="2987824" y="3068960"/>
            <a:ext cx="4104456" cy="25922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smtClean="0">
              <a:solidFill>
                <a:schemeClr val="tx1"/>
              </a:solidFill>
              <a:latin typeface="Arial" pitchFamily="34" charset="0"/>
              <a:cs typeface="Arial" pitchFamily="34" charset="0"/>
            </a:endParaRPr>
          </a:p>
          <a:p>
            <a:pPr algn="just"/>
            <a:r>
              <a:rPr lang="es-ES" dirty="0" smtClean="0">
                <a:solidFill>
                  <a:schemeClr val="tx1"/>
                </a:solidFill>
                <a:cs typeface="Arial" pitchFamily="34" charset="0"/>
              </a:rPr>
              <a:t>Beneficios: Este </a:t>
            </a:r>
            <a:r>
              <a:rPr lang="es-ES" dirty="0" smtClean="0">
                <a:solidFill>
                  <a:schemeClr val="tx1"/>
                </a:solidFill>
                <a:cs typeface="Arial" pitchFamily="34" charset="0"/>
              </a:rPr>
              <a:t>tratamiento consta de 4 diferentes emulsiones, todas ellas contienen liposomas por lo que con su uso se pueden lograr sorprendentes </a:t>
            </a:r>
            <a:r>
              <a:rPr lang="es-ES" dirty="0" smtClean="0">
                <a:solidFill>
                  <a:schemeClr val="tx1"/>
                </a:solidFill>
                <a:cs typeface="Arial" pitchFamily="34" charset="0"/>
              </a:rPr>
              <a:t>resultados: Colágeno, </a:t>
            </a:r>
            <a:r>
              <a:rPr lang="es-ES" dirty="0" smtClean="0">
                <a:solidFill>
                  <a:schemeClr val="tx1"/>
                </a:solidFill>
                <a:cs typeface="Arial" pitchFamily="34" charset="0"/>
              </a:rPr>
              <a:t>Péptidos de Timo, Placenta, </a:t>
            </a:r>
            <a:r>
              <a:rPr lang="es-ES" dirty="0" smtClean="0">
                <a:solidFill>
                  <a:schemeClr val="tx1"/>
                </a:solidFill>
              </a:rPr>
              <a:t>Elastina</a:t>
            </a:r>
            <a:r>
              <a:rPr lang="es-ES" dirty="0">
                <a:solidFill>
                  <a:schemeClr val="tx1"/>
                </a:solidFill>
              </a:rPr>
              <a:t>.</a:t>
            </a:r>
            <a:endParaRPr lang="es-ES" dirty="0" smtClean="0">
              <a:solidFill>
                <a:schemeClr val="tx1"/>
              </a:solidFill>
              <a:cs typeface="Arial" pitchFamily="34" charset="0"/>
            </a:endParaRPr>
          </a:p>
        </p:txBody>
      </p:sp>
      <p:sp>
        <p:nvSpPr>
          <p:cNvPr id="6" name="5 Rectángulo redondeado"/>
          <p:cNvSpPr/>
          <p:nvPr/>
        </p:nvSpPr>
        <p:spPr>
          <a:xfrm>
            <a:off x="2987824" y="5789874"/>
            <a:ext cx="6156176" cy="10235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pitchFamily="34" charset="0"/>
                <a:cs typeface="Arial" pitchFamily="34" charset="0"/>
              </a:rPr>
              <a:t>Ingredientes:</a:t>
            </a:r>
          </a:p>
          <a:p>
            <a:pPr algn="ctr"/>
            <a:r>
              <a:rPr lang="es-ES" sz="1200" b="1" dirty="0" smtClean="0">
                <a:solidFill>
                  <a:schemeClr val="tx1"/>
                </a:solidFill>
                <a:latin typeface="Arial" pitchFamily="34" charset="0"/>
                <a:cs typeface="Arial" pitchFamily="34" charset="0"/>
              </a:rPr>
              <a:t>Lipotimo, Glycoderm, Extracto De Placenta, Revitalin, Acido Hialuronico, Higroplex, Colágeno (Colágeno Hidrolizado), Elastina (Elastina Hidrolizada), Soluvit, Destilado De Rosas, Extracto De Calendula, Extracto De Manzanilla  Extracto De Pepino. </a:t>
            </a:r>
          </a:p>
          <a:p>
            <a:pPr algn="ctr"/>
            <a:endParaRPr lang="es-ES" sz="1400" b="1" dirty="0" smtClean="0">
              <a:solidFill>
                <a:schemeClr val="tx1"/>
              </a:solidFill>
              <a:latin typeface="Arial" pitchFamily="34" charset="0"/>
              <a:cs typeface="Arial" pitchFamily="34" charset="0"/>
            </a:endParaRPr>
          </a:p>
        </p:txBody>
      </p:sp>
      <p:pic>
        <p:nvPicPr>
          <p:cNvPr id="8" name="7 Imagen" descr="rostro1.png"/>
          <p:cNvPicPr>
            <a:picLocks noChangeAspect="1"/>
          </p:cNvPicPr>
          <p:nvPr/>
        </p:nvPicPr>
        <p:blipFill>
          <a:blip r:embed="rId3" cstate="print"/>
          <a:stretch>
            <a:fillRect/>
          </a:stretch>
        </p:blipFill>
        <p:spPr>
          <a:xfrm flipH="1">
            <a:off x="0" y="476672"/>
            <a:ext cx="3633278" cy="6381328"/>
          </a:xfrm>
          <a:prstGeom prst="rect">
            <a:avLst/>
          </a:prstGeom>
        </p:spPr>
      </p:pic>
      <p:pic>
        <p:nvPicPr>
          <p:cNvPr id="12290" name="Picture 4" descr="C:\Users\Diseño 2\Documents\tira-cosm.png"/>
          <p:cNvPicPr>
            <a:picLocks noChangeAspect="1" noChangeArrowheads="1"/>
          </p:cNvPicPr>
          <p:nvPr/>
        </p:nvPicPr>
        <p:blipFill>
          <a:blip r:embed="rId4" cstate="print"/>
          <a:srcRect/>
          <a:stretch>
            <a:fillRect/>
          </a:stretch>
        </p:blipFill>
        <p:spPr bwMode="auto">
          <a:xfrm>
            <a:off x="0" y="260350"/>
            <a:ext cx="4932363" cy="1081088"/>
          </a:xfrm>
          <a:prstGeom prst="rect">
            <a:avLst/>
          </a:prstGeom>
          <a:noFill/>
          <a:ln w="9525">
            <a:noFill/>
            <a:miter lim="800000"/>
            <a:headEnd/>
            <a:tailEnd/>
          </a:ln>
        </p:spPr>
      </p:pic>
      <p:sp>
        <p:nvSpPr>
          <p:cNvPr id="7" name="6 CuadroTexto"/>
          <p:cNvSpPr txBox="1"/>
          <p:nvPr/>
        </p:nvSpPr>
        <p:spPr>
          <a:xfrm>
            <a:off x="179388" y="260350"/>
            <a:ext cx="4392612" cy="1016000"/>
          </a:xfrm>
          <a:prstGeom prst="rect">
            <a:avLst/>
          </a:prstGeom>
          <a:noFill/>
        </p:spPr>
        <p:txBody>
          <a:bodyPr>
            <a:spAutoFit/>
          </a:bodyPr>
          <a:lstStyle/>
          <a:p>
            <a:pPr>
              <a:defRPr/>
            </a:pPr>
            <a:r>
              <a:rPr lang="es-MX" sz="3000" dirty="0">
                <a:solidFill>
                  <a:schemeClr val="bg1">
                    <a:lumMod val="95000"/>
                  </a:schemeClr>
                </a:solidFill>
                <a:latin typeface="Swis721 Lt BT" pitchFamily="34" charset="0"/>
                <a:ea typeface="Roboto" pitchFamily="2" charset="0"/>
              </a:rPr>
              <a:t>Emulsión Revitalizante</a:t>
            </a:r>
          </a:p>
          <a:p>
            <a:pPr>
              <a:defRPr/>
            </a:pPr>
            <a:r>
              <a:rPr lang="es-MX" sz="3000" dirty="0" err="1">
                <a:solidFill>
                  <a:schemeClr val="bg1">
                    <a:lumMod val="95000"/>
                  </a:schemeClr>
                </a:solidFill>
                <a:latin typeface="Swis721 Lt BT" pitchFamily="34" charset="0"/>
                <a:ea typeface="Roboto" pitchFamily="2" charset="0"/>
              </a:rPr>
              <a:t>Liposomada</a:t>
            </a:r>
            <a:endParaRPr lang="es-MX" sz="3000" dirty="0">
              <a:solidFill>
                <a:schemeClr val="bg1">
                  <a:lumMod val="95000"/>
                </a:schemeClr>
              </a:solidFill>
              <a:latin typeface="Swis721 Lt BT" pitchFamily="34" charset="0"/>
              <a:ea typeface="Roboto" pitchFamily="2"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C:\Users\Diseño 2\Documents\tira-cosm.png"/>
          <p:cNvPicPr>
            <a:picLocks noChangeAspect="1" noChangeArrowheads="1"/>
          </p:cNvPicPr>
          <p:nvPr/>
        </p:nvPicPr>
        <p:blipFill>
          <a:blip r:embed="rId2" cstate="print"/>
          <a:srcRect/>
          <a:stretch>
            <a:fillRect/>
          </a:stretch>
        </p:blipFill>
        <p:spPr bwMode="auto">
          <a:xfrm>
            <a:off x="0" y="260350"/>
            <a:ext cx="4932363" cy="1081088"/>
          </a:xfrm>
          <a:prstGeom prst="rect">
            <a:avLst/>
          </a:prstGeom>
          <a:noFill/>
          <a:ln w="9525">
            <a:noFill/>
            <a:miter lim="800000"/>
            <a:headEnd/>
            <a:tailEnd/>
          </a:ln>
        </p:spPr>
      </p:pic>
      <p:sp>
        <p:nvSpPr>
          <p:cNvPr id="7" name="6 CuadroTexto"/>
          <p:cNvSpPr txBox="1"/>
          <p:nvPr/>
        </p:nvSpPr>
        <p:spPr>
          <a:xfrm>
            <a:off x="179388" y="260350"/>
            <a:ext cx="4392612" cy="1016000"/>
          </a:xfrm>
          <a:prstGeom prst="rect">
            <a:avLst/>
          </a:prstGeom>
          <a:noFill/>
        </p:spPr>
        <p:txBody>
          <a:bodyPr>
            <a:spAutoFit/>
          </a:bodyPr>
          <a:lstStyle/>
          <a:p>
            <a:pPr>
              <a:defRPr/>
            </a:pPr>
            <a:r>
              <a:rPr lang="es-MX" sz="3000" dirty="0">
                <a:solidFill>
                  <a:schemeClr val="bg1">
                    <a:lumMod val="95000"/>
                  </a:schemeClr>
                </a:solidFill>
                <a:latin typeface="Swis721 Lt BT" pitchFamily="34" charset="0"/>
                <a:ea typeface="Roboto" pitchFamily="2" charset="0"/>
              </a:rPr>
              <a:t>Gel Humectante pH 5 base con filtro</a:t>
            </a:r>
            <a:endParaRPr lang="es-MX" sz="3000" dirty="0">
              <a:solidFill>
                <a:schemeClr val="bg1">
                  <a:lumMod val="95000"/>
                </a:schemeClr>
              </a:solidFill>
              <a:latin typeface="Swis721 Lt BT" pitchFamily="34" charset="0"/>
              <a:ea typeface="Roboto" pitchFamily="2" charset="0"/>
            </a:endParaRPr>
          </a:p>
        </p:txBody>
      </p:sp>
      <p:pic>
        <p:nvPicPr>
          <p:cNvPr id="13316" name="Picture 3" descr="C:\Documentos Compartidos Diseño 2\COSMETICOS-PERSONALIZABLES\fotos productos personaliables\GelHumectantepH5 copia.png"/>
          <p:cNvPicPr>
            <a:picLocks noChangeAspect="1" noChangeArrowheads="1"/>
          </p:cNvPicPr>
          <p:nvPr/>
        </p:nvPicPr>
        <p:blipFill>
          <a:blip r:embed="rId3" cstate="print"/>
          <a:srcRect/>
          <a:stretch>
            <a:fillRect/>
          </a:stretch>
        </p:blipFill>
        <p:spPr bwMode="auto">
          <a:xfrm>
            <a:off x="7164288" y="980728"/>
            <a:ext cx="1697038" cy="5233988"/>
          </a:xfrm>
          <a:prstGeom prst="rect">
            <a:avLst/>
          </a:prstGeom>
          <a:noFill/>
          <a:ln w="9525">
            <a:noFill/>
            <a:miter lim="800000"/>
            <a:headEnd/>
            <a:tailEnd/>
          </a:ln>
        </p:spPr>
      </p:pic>
      <p:sp>
        <p:nvSpPr>
          <p:cNvPr id="5" name="4 Rectángulo redondeado"/>
          <p:cNvSpPr/>
          <p:nvPr/>
        </p:nvSpPr>
        <p:spPr>
          <a:xfrm>
            <a:off x="3347864" y="1844824"/>
            <a:ext cx="3960440" cy="40324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Beneficios: Esta </a:t>
            </a:r>
            <a:r>
              <a:rPr lang="es-ES" dirty="0" smtClean="0">
                <a:solidFill>
                  <a:schemeClr val="tx1"/>
                </a:solidFill>
                <a:latin typeface="Arial" pitchFamily="34" charset="0"/>
                <a:cs typeface="Arial" pitchFamily="34" charset="0"/>
              </a:rPr>
              <a:t>base de maquillaje por tener un pH regulado de 5; normaliza el cutis graso, lo humecta, y debido a las propiedades hidrofílicas del colágeno dérmico y los mucopolisacáridos, forma una película de protección contra el medio ambiente además de protegerlo de los dañinos rayos solares gracias a su efectivo filtro. Este producto es magnifico como base de maquillaje, especialmente la grasa</a:t>
            </a:r>
            <a:r>
              <a:rPr lang="es-ES" sz="1600" dirty="0" smtClean="0"/>
              <a:t>.</a:t>
            </a:r>
            <a:endParaRPr lang="es-ES" sz="1600" b="1" dirty="0" smtClean="0">
              <a:solidFill>
                <a:schemeClr val="tx1"/>
              </a:solidFill>
              <a:latin typeface="Arial" pitchFamily="34" charset="0"/>
              <a:cs typeface="Arial" pitchFamily="34" charset="0"/>
            </a:endParaRPr>
          </a:p>
        </p:txBody>
      </p:sp>
      <p:sp>
        <p:nvSpPr>
          <p:cNvPr id="6" name="5 Rectángulo redondeado"/>
          <p:cNvSpPr/>
          <p:nvPr/>
        </p:nvSpPr>
        <p:spPr>
          <a:xfrm>
            <a:off x="3419872" y="5853154"/>
            <a:ext cx="5256584" cy="10048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cs typeface="Arial" pitchFamily="34" charset="0"/>
              </a:rPr>
              <a:t>Ingredientes:</a:t>
            </a:r>
          </a:p>
          <a:p>
            <a:pPr algn="ctr"/>
            <a:r>
              <a:rPr lang="es-ES" sz="1200" b="1" dirty="0" smtClean="0">
                <a:solidFill>
                  <a:schemeClr val="tx1"/>
                </a:solidFill>
                <a:cs typeface="Arial" pitchFamily="34" charset="0"/>
              </a:rPr>
              <a:t> Colágeno (Colágeno Hidrolizado), Higroplex Hhg: (Hexilenglicol), </a:t>
            </a:r>
            <a:r>
              <a:rPr lang="it-IT" sz="1200" b="1" dirty="0" smtClean="0">
                <a:solidFill>
                  <a:schemeClr val="tx1"/>
                </a:solidFill>
                <a:cs typeface="Arial" pitchFamily="34" charset="0"/>
              </a:rPr>
              <a:t>Uvinol Ms 40: (Benzofenona 4), </a:t>
            </a:r>
            <a:r>
              <a:rPr lang="es-ES" sz="1200" b="1" dirty="0" smtClean="0">
                <a:solidFill>
                  <a:schemeClr val="tx1"/>
                </a:solidFill>
                <a:cs typeface="Arial" pitchFamily="34" charset="0"/>
              </a:rPr>
              <a:t>Urea Propilenglicol</a:t>
            </a:r>
            <a:r>
              <a:rPr lang="es-ES" sz="1200" b="1" dirty="0" smtClean="0">
                <a:solidFill>
                  <a:schemeClr val="tx1"/>
                </a:solidFill>
              </a:rPr>
              <a:t>.</a:t>
            </a:r>
            <a:endParaRPr lang="es-ES" sz="1200" b="1" dirty="0" smtClean="0">
              <a:solidFill>
                <a:schemeClr val="tx1"/>
              </a:solidFill>
              <a:cs typeface="Arial" pitchFamily="34" charset="0"/>
            </a:endParaRPr>
          </a:p>
        </p:txBody>
      </p:sp>
      <p:pic>
        <p:nvPicPr>
          <p:cNvPr id="8" name="Picture 2" descr="https://encrypted-tbn1.gstatic.com/images?q=tbn:ANd9GcTLExq0ZTcPVKyDlpIGD-PNBBahFTSDqZ1nMIXPLPLNMEU3QqXP">
            <a:hlinkClick r:id="rId4"/>
          </p:cNvPr>
          <p:cNvPicPr>
            <a:picLocks noChangeAspect="1" noChangeArrowheads="1"/>
          </p:cNvPicPr>
          <p:nvPr/>
        </p:nvPicPr>
        <p:blipFill>
          <a:blip r:embed="rId5" cstate="print"/>
          <a:srcRect/>
          <a:stretch>
            <a:fillRect/>
          </a:stretch>
        </p:blipFill>
        <p:spPr bwMode="auto">
          <a:xfrm>
            <a:off x="-1" y="1700808"/>
            <a:ext cx="3364813" cy="266429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Users\Diseño 2\Documents\tira-cosm.png"/>
          <p:cNvPicPr>
            <a:picLocks noChangeAspect="1" noChangeArrowheads="1"/>
          </p:cNvPicPr>
          <p:nvPr/>
        </p:nvPicPr>
        <p:blipFill>
          <a:blip r:embed="rId2" cstate="print"/>
          <a:srcRect/>
          <a:stretch>
            <a:fillRect/>
          </a:stretch>
        </p:blipFill>
        <p:spPr bwMode="auto">
          <a:xfrm>
            <a:off x="0" y="260350"/>
            <a:ext cx="4932363" cy="1081088"/>
          </a:xfrm>
          <a:prstGeom prst="rect">
            <a:avLst/>
          </a:prstGeom>
          <a:noFill/>
          <a:ln w="9525">
            <a:noFill/>
            <a:miter lim="800000"/>
            <a:headEnd/>
            <a:tailEnd/>
          </a:ln>
        </p:spPr>
      </p:pic>
      <p:sp>
        <p:nvSpPr>
          <p:cNvPr id="7" name="6 CuadroTexto"/>
          <p:cNvSpPr txBox="1"/>
          <p:nvPr/>
        </p:nvSpPr>
        <p:spPr>
          <a:xfrm>
            <a:off x="179388" y="260350"/>
            <a:ext cx="4392612" cy="1016000"/>
          </a:xfrm>
          <a:prstGeom prst="rect">
            <a:avLst/>
          </a:prstGeom>
          <a:noFill/>
        </p:spPr>
        <p:txBody>
          <a:bodyPr>
            <a:spAutoFit/>
          </a:bodyPr>
          <a:lstStyle/>
          <a:p>
            <a:pPr>
              <a:defRPr/>
            </a:pPr>
            <a:r>
              <a:rPr lang="es-MX" sz="3000" dirty="0">
                <a:solidFill>
                  <a:schemeClr val="bg1">
                    <a:lumMod val="95000"/>
                  </a:schemeClr>
                </a:solidFill>
                <a:latin typeface="Swis721 Lt BT" pitchFamily="34" charset="0"/>
                <a:ea typeface="Roboto" pitchFamily="2" charset="0"/>
              </a:rPr>
              <a:t>Gel pH 5 </a:t>
            </a:r>
            <a:r>
              <a:rPr lang="es-MX" sz="3000" dirty="0" err="1">
                <a:solidFill>
                  <a:schemeClr val="bg1">
                    <a:lumMod val="95000"/>
                  </a:schemeClr>
                </a:solidFill>
                <a:latin typeface="Swis721 Lt BT" pitchFamily="34" charset="0"/>
                <a:ea typeface="Roboto" pitchFamily="2" charset="0"/>
              </a:rPr>
              <a:t>Absorbedor</a:t>
            </a:r>
            <a:r>
              <a:rPr lang="es-MX" sz="3000" dirty="0">
                <a:solidFill>
                  <a:schemeClr val="bg1">
                    <a:lumMod val="95000"/>
                  </a:schemeClr>
                </a:solidFill>
                <a:latin typeface="Swis721 Lt BT" pitchFamily="34" charset="0"/>
                <a:ea typeface="Roboto" pitchFamily="2" charset="0"/>
              </a:rPr>
              <a:t> de Grasa con filtro</a:t>
            </a:r>
            <a:endParaRPr lang="es-MX" sz="3000" dirty="0">
              <a:solidFill>
                <a:schemeClr val="bg1">
                  <a:lumMod val="95000"/>
                </a:schemeClr>
              </a:solidFill>
              <a:latin typeface="Swis721 Lt BT" pitchFamily="34" charset="0"/>
              <a:ea typeface="Roboto" pitchFamily="2" charset="0"/>
            </a:endParaRPr>
          </a:p>
        </p:txBody>
      </p:sp>
      <p:pic>
        <p:nvPicPr>
          <p:cNvPr id="14340" name="Picture 3" descr="C:\Documentos Compartidos Diseño 2\COSMETICOS-PERSONALIZABLES\fotos productos personaliables\Gelph5Absorbedor.png"/>
          <p:cNvPicPr>
            <a:picLocks noChangeAspect="1" noChangeArrowheads="1"/>
          </p:cNvPicPr>
          <p:nvPr/>
        </p:nvPicPr>
        <p:blipFill>
          <a:blip r:embed="rId3" cstate="print"/>
          <a:srcRect/>
          <a:stretch>
            <a:fillRect/>
          </a:stretch>
        </p:blipFill>
        <p:spPr bwMode="auto">
          <a:xfrm>
            <a:off x="7164387" y="1196752"/>
            <a:ext cx="1979613" cy="5246687"/>
          </a:xfrm>
          <a:prstGeom prst="rect">
            <a:avLst/>
          </a:prstGeom>
          <a:noFill/>
          <a:ln w="9525">
            <a:noFill/>
            <a:miter lim="800000"/>
            <a:headEnd/>
            <a:tailEnd/>
          </a:ln>
        </p:spPr>
      </p:pic>
      <p:sp>
        <p:nvSpPr>
          <p:cNvPr id="5" name="4 Rectángulo redondeado"/>
          <p:cNvSpPr/>
          <p:nvPr/>
        </p:nvSpPr>
        <p:spPr>
          <a:xfrm>
            <a:off x="0" y="1844824"/>
            <a:ext cx="4427984" cy="41764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Beneficios: Es </a:t>
            </a:r>
            <a:r>
              <a:rPr lang="es-ES" dirty="0" smtClean="0">
                <a:solidFill>
                  <a:schemeClr val="tx1"/>
                </a:solidFill>
                <a:latin typeface="Arial" pitchFamily="34" charset="0"/>
                <a:cs typeface="Arial" pitchFamily="34" charset="0"/>
              </a:rPr>
              <a:t>una base de maquillaje que corrige la desviación hacia la alcalinidad del pH de las pieles grasas, humecta a profundidad y forma una película de protección contra el medio ambiente protegiendo de los daños causados por los rayos ultravioleta, contiene ciclo meticona esta, se evapora  al frotarse quedando  espacios  libres  para la absorción de las secreciones sebáceas de esta manera obtenemos un cutis suave y sedoso.</a:t>
            </a:r>
          </a:p>
        </p:txBody>
      </p:sp>
      <p:sp>
        <p:nvSpPr>
          <p:cNvPr id="6" name="5 Rectángulo redondeado"/>
          <p:cNvSpPr/>
          <p:nvPr/>
        </p:nvSpPr>
        <p:spPr>
          <a:xfrm>
            <a:off x="395536" y="5997170"/>
            <a:ext cx="6624736" cy="8608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pitchFamily="34" charset="0"/>
                <a:cs typeface="Arial" pitchFamily="34" charset="0"/>
              </a:rPr>
              <a:t>Ingredientes:</a:t>
            </a:r>
          </a:p>
          <a:p>
            <a:pPr algn="ctr"/>
            <a:r>
              <a:rPr lang="es-ES" sz="1200" b="1" dirty="0" smtClean="0">
                <a:solidFill>
                  <a:schemeClr val="tx1"/>
                </a:solidFill>
                <a:latin typeface="Arial" pitchFamily="34" charset="0"/>
                <a:cs typeface="Arial" pitchFamily="34" charset="0"/>
              </a:rPr>
              <a:t>Polytrap 6035 (Ciclo meticona- Copolímero De Acrilato), Colágeno (colágeno Hidrolizado) , Uvinol Ms 40  Higroplex Hhg.</a:t>
            </a:r>
          </a:p>
        </p:txBody>
      </p:sp>
      <p:pic>
        <p:nvPicPr>
          <p:cNvPr id="8" name="Picture 4" descr="https://encrypted-tbn2.gstatic.com/images?q=tbn:ANd9GcSbdf9weczzCUky7uOUYUbqRkmUT3AQcqTjfa1OhQD6rTPhprFH">
            <a:hlinkClick r:id="rId4"/>
          </p:cNvPr>
          <p:cNvPicPr>
            <a:picLocks noChangeAspect="1" noChangeArrowheads="1"/>
          </p:cNvPicPr>
          <p:nvPr/>
        </p:nvPicPr>
        <p:blipFill>
          <a:blip r:embed="rId5" cstate="print"/>
          <a:srcRect/>
          <a:stretch>
            <a:fillRect/>
          </a:stretch>
        </p:blipFill>
        <p:spPr bwMode="auto">
          <a:xfrm>
            <a:off x="4427984" y="2276872"/>
            <a:ext cx="3000396" cy="2360304"/>
          </a:xfrm>
          <a:prstGeom prst="rect">
            <a:avLst/>
          </a:prstGeom>
          <a:noFill/>
          <a:ln>
            <a:solidFill>
              <a:schemeClr val="bg1">
                <a:lumMod val="65000"/>
              </a:schemeClr>
            </a:solidFill>
          </a:ln>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C:\Users\Diseño 2\Documents\tira-cosm.png"/>
          <p:cNvPicPr>
            <a:picLocks noChangeAspect="1" noChangeArrowheads="1"/>
          </p:cNvPicPr>
          <p:nvPr/>
        </p:nvPicPr>
        <p:blipFill>
          <a:blip r:embed="rId2" cstate="print"/>
          <a:srcRect/>
          <a:stretch>
            <a:fillRect/>
          </a:stretch>
        </p:blipFill>
        <p:spPr bwMode="auto">
          <a:xfrm>
            <a:off x="0" y="260350"/>
            <a:ext cx="4932363" cy="1081088"/>
          </a:xfrm>
          <a:prstGeom prst="rect">
            <a:avLst/>
          </a:prstGeom>
          <a:noFill/>
          <a:ln w="9525">
            <a:noFill/>
            <a:miter lim="800000"/>
            <a:headEnd/>
            <a:tailEnd/>
          </a:ln>
        </p:spPr>
      </p:pic>
      <p:sp>
        <p:nvSpPr>
          <p:cNvPr id="7" name="6 CuadroTexto"/>
          <p:cNvSpPr txBox="1"/>
          <p:nvPr/>
        </p:nvSpPr>
        <p:spPr>
          <a:xfrm>
            <a:off x="179388" y="260350"/>
            <a:ext cx="4392612" cy="1016000"/>
          </a:xfrm>
          <a:prstGeom prst="rect">
            <a:avLst/>
          </a:prstGeom>
          <a:noFill/>
        </p:spPr>
        <p:txBody>
          <a:bodyPr>
            <a:spAutoFit/>
          </a:bodyPr>
          <a:lstStyle/>
          <a:p>
            <a:pPr>
              <a:defRPr/>
            </a:pPr>
            <a:r>
              <a:rPr lang="es-MX" sz="3000" dirty="0">
                <a:solidFill>
                  <a:schemeClr val="bg1">
                    <a:lumMod val="95000"/>
                  </a:schemeClr>
                </a:solidFill>
                <a:latin typeface="Swis721 Lt BT" pitchFamily="34" charset="0"/>
                <a:ea typeface="Roboto" pitchFamily="2" charset="0"/>
              </a:rPr>
              <a:t>Gel-</a:t>
            </a:r>
            <a:r>
              <a:rPr lang="es-MX" sz="3000" dirty="0" err="1">
                <a:solidFill>
                  <a:schemeClr val="bg1">
                    <a:lumMod val="95000"/>
                  </a:schemeClr>
                </a:solidFill>
                <a:latin typeface="Swis721 Lt BT" pitchFamily="34" charset="0"/>
                <a:ea typeface="Roboto" pitchFamily="2" charset="0"/>
              </a:rPr>
              <a:t>cream</a:t>
            </a:r>
            <a:r>
              <a:rPr lang="es-MX" sz="3000" dirty="0">
                <a:solidFill>
                  <a:schemeClr val="bg1">
                    <a:lumMod val="95000"/>
                  </a:schemeClr>
                </a:solidFill>
                <a:latin typeface="Swis721 Lt BT" pitchFamily="34" charset="0"/>
                <a:ea typeface="Roboto" pitchFamily="2" charset="0"/>
              </a:rPr>
              <a:t> base con filtro Piel Mixta</a:t>
            </a:r>
            <a:endParaRPr lang="es-MX" sz="3000" dirty="0">
              <a:solidFill>
                <a:schemeClr val="bg1">
                  <a:lumMod val="95000"/>
                </a:schemeClr>
              </a:solidFill>
              <a:latin typeface="Swis721 Lt BT" pitchFamily="34" charset="0"/>
              <a:ea typeface="Roboto" pitchFamily="2" charset="0"/>
            </a:endParaRPr>
          </a:p>
        </p:txBody>
      </p:sp>
      <p:pic>
        <p:nvPicPr>
          <p:cNvPr id="15364" name="Picture 4" descr="C:\Documentos Compartidos Diseño 2\COSMETICOS-PERSONALIZABLES\fotos productos personaliables\GelCream piel mixta copia.png"/>
          <p:cNvPicPr>
            <a:picLocks noChangeAspect="1" noChangeArrowheads="1"/>
          </p:cNvPicPr>
          <p:nvPr/>
        </p:nvPicPr>
        <p:blipFill>
          <a:blip r:embed="rId3" cstate="print"/>
          <a:srcRect/>
          <a:stretch>
            <a:fillRect/>
          </a:stretch>
        </p:blipFill>
        <p:spPr bwMode="auto">
          <a:xfrm>
            <a:off x="7020272" y="764704"/>
            <a:ext cx="1943100" cy="5280025"/>
          </a:xfrm>
          <a:prstGeom prst="rect">
            <a:avLst/>
          </a:prstGeom>
          <a:noFill/>
          <a:ln w="9525">
            <a:noFill/>
            <a:miter lim="800000"/>
            <a:headEnd/>
            <a:tailEnd/>
          </a:ln>
        </p:spPr>
      </p:pic>
      <p:sp>
        <p:nvSpPr>
          <p:cNvPr id="5" name="4 Rectángulo redondeado"/>
          <p:cNvSpPr/>
          <p:nvPr/>
        </p:nvSpPr>
        <p:spPr>
          <a:xfrm>
            <a:off x="0" y="1844824"/>
            <a:ext cx="4248472" cy="38884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Beneficios: </a:t>
            </a:r>
            <a:r>
              <a:rPr lang="es-ES" dirty="0" smtClean="0">
                <a:solidFill>
                  <a:schemeClr val="tx1"/>
                </a:solidFill>
                <a:latin typeface="Arial" pitchFamily="34" charset="0"/>
                <a:cs typeface="Arial" pitchFamily="34" charset="0"/>
              </a:rPr>
              <a:t>Protege </a:t>
            </a:r>
            <a:r>
              <a:rPr lang="es-ES" dirty="0" smtClean="0">
                <a:solidFill>
                  <a:schemeClr val="tx1"/>
                </a:solidFill>
                <a:latin typeface="Arial" pitchFamily="34" charset="0"/>
                <a:cs typeface="Arial" pitchFamily="34" charset="0"/>
              </a:rPr>
              <a:t>el cutis de la contaminación y de los rayos solares. Equilibra la humedad natural de la piel, manteniéndola correctamente hidratada y neutraliza los radicales libres. Forma una película protectora entre el cutis y el medio ambiente sin asfixiar la piel por lo cual es una excelente base de maquillaje, ya que permite que este se mantenga por mas tiempo  y pueda retirarse con facilidad.</a:t>
            </a:r>
          </a:p>
        </p:txBody>
      </p:sp>
      <p:sp>
        <p:nvSpPr>
          <p:cNvPr id="6" name="5 Rectángulo redondeado"/>
          <p:cNvSpPr/>
          <p:nvPr/>
        </p:nvSpPr>
        <p:spPr>
          <a:xfrm>
            <a:off x="467544" y="5572140"/>
            <a:ext cx="6840760" cy="10939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pitchFamily="34" charset="0"/>
                <a:cs typeface="Arial" pitchFamily="34" charset="0"/>
              </a:rPr>
              <a:t>Ingredientes:</a:t>
            </a:r>
          </a:p>
          <a:p>
            <a:pPr algn="ctr"/>
            <a:r>
              <a:rPr lang="es-ES" sz="1200" b="1" dirty="0" smtClean="0">
                <a:solidFill>
                  <a:schemeClr val="tx1"/>
                </a:solidFill>
                <a:latin typeface="Arial" pitchFamily="34" charset="0"/>
                <a:cs typeface="Arial" pitchFamily="34" charset="0"/>
              </a:rPr>
              <a:t>Parsol Cmx, Uvinol M 40, Acetato De Vitamina “E”,  Aceite De Jojoba,  Aceite De Calendula,  Agua, De Rosas Agua De Hamamelis.</a:t>
            </a:r>
          </a:p>
        </p:txBody>
      </p:sp>
      <p:pic>
        <p:nvPicPr>
          <p:cNvPr id="8" name="Picture 2" descr="https://encrypted-tbn1.gstatic.com/images?q=tbn:ANd9GcRWfZRTtsfJ6XJwOZw0QA_68qUnNsTesn2XpJA_vCxjM-qcOwwfbA">
            <a:hlinkClick r:id="rId4"/>
          </p:cNvPr>
          <p:cNvPicPr>
            <a:picLocks noChangeAspect="1" noChangeArrowheads="1"/>
          </p:cNvPicPr>
          <p:nvPr/>
        </p:nvPicPr>
        <p:blipFill>
          <a:blip r:embed="rId5" cstate="print"/>
          <a:srcRect/>
          <a:stretch>
            <a:fillRect/>
          </a:stretch>
        </p:blipFill>
        <p:spPr bwMode="auto">
          <a:xfrm>
            <a:off x="3851920" y="2132856"/>
            <a:ext cx="3571900" cy="243231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C:\Users\Diseño 2\Documents\tira-cosm.png"/>
          <p:cNvPicPr>
            <a:picLocks noChangeAspect="1" noChangeArrowheads="1"/>
          </p:cNvPicPr>
          <p:nvPr/>
        </p:nvPicPr>
        <p:blipFill>
          <a:blip r:embed="rId2" cstate="print"/>
          <a:srcRect/>
          <a:stretch>
            <a:fillRect/>
          </a:stretch>
        </p:blipFill>
        <p:spPr bwMode="auto">
          <a:xfrm>
            <a:off x="0" y="260350"/>
            <a:ext cx="4932363" cy="1081088"/>
          </a:xfrm>
          <a:prstGeom prst="rect">
            <a:avLst/>
          </a:prstGeom>
          <a:noFill/>
          <a:ln w="9525">
            <a:noFill/>
            <a:miter lim="800000"/>
            <a:headEnd/>
            <a:tailEnd/>
          </a:ln>
        </p:spPr>
      </p:pic>
      <p:sp>
        <p:nvSpPr>
          <p:cNvPr id="7" name="6 CuadroTexto"/>
          <p:cNvSpPr txBox="1"/>
          <p:nvPr/>
        </p:nvSpPr>
        <p:spPr>
          <a:xfrm>
            <a:off x="179388" y="260350"/>
            <a:ext cx="4392612" cy="1016000"/>
          </a:xfrm>
          <a:prstGeom prst="rect">
            <a:avLst/>
          </a:prstGeom>
          <a:noFill/>
        </p:spPr>
        <p:txBody>
          <a:bodyPr>
            <a:spAutoFit/>
          </a:bodyPr>
          <a:lstStyle/>
          <a:p>
            <a:pPr>
              <a:defRPr/>
            </a:pPr>
            <a:r>
              <a:rPr lang="es-MX" sz="3000" dirty="0">
                <a:solidFill>
                  <a:schemeClr val="bg1">
                    <a:lumMod val="95000"/>
                  </a:schemeClr>
                </a:solidFill>
                <a:latin typeface="Swis721 Lt BT" pitchFamily="34" charset="0"/>
                <a:ea typeface="Roboto" pitchFamily="2" charset="0"/>
              </a:rPr>
              <a:t>Leche Limpiadora</a:t>
            </a:r>
          </a:p>
          <a:p>
            <a:pPr>
              <a:defRPr/>
            </a:pPr>
            <a:r>
              <a:rPr lang="es-MX" sz="3000" dirty="0">
                <a:solidFill>
                  <a:schemeClr val="bg1">
                    <a:lumMod val="95000"/>
                  </a:schemeClr>
                </a:solidFill>
                <a:latin typeface="Swis721 Lt BT" pitchFamily="34" charset="0"/>
                <a:ea typeface="Roboto" pitchFamily="2" charset="0"/>
              </a:rPr>
              <a:t>Piel Mixta</a:t>
            </a:r>
            <a:endParaRPr lang="es-MX" sz="3000" dirty="0">
              <a:solidFill>
                <a:schemeClr val="bg1">
                  <a:lumMod val="95000"/>
                </a:schemeClr>
              </a:solidFill>
              <a:latin typeface="Swis721 Lt BT" pitchFamily="34" charset="0"/>
              <a:ea typeface="Roboto" pitchFamily="2" charset="0"/>
            </a:endParaRPr>
          </a:p>
        </p:txBody>
      </p:sp>
      <p:pic>
        <p:nvPicPr>
          <p:cNvPr id="16388" name="Picture 2" descr="C:\Documentos Compartidos Diseño 2\COSMETICOS-PERSONALIZABLES\fotos productos personaliables\LecheLimpPielMixta.png"/>
          <p:cNvPicPr>
            <a:picLocks noChangeAspect="1" noChangeArrowheads="1"/>
          </p:cNvPicPr>
          <p:nvPr/>
        </p:nvPicPr>
        <p:blipFill>
          <a:blip r:embed="rId3" cstate="print"/>
          <a:srcRect/>
          <a:stretch>
            <a:fillRect/>
          </a:stretch>
        </p:blipFill>
        <p:spPr bwMode="auto">
          <a:xfrm>
            <a:off x="7092280" y="908720"/>
            <a:ext cx="1806575" cy="4827588"/>
          </a:xfrm>
          <a:prstGeom prst="rect">
            <a:avLst/>
          </a:prstGeom>
          <a:noFill/>
          <a:ln w="9525">
            <a:noFill/>
            <a:miter lim="800000"/>
            <a:headEnd/>
            <a:tailEnd/>
          </a:ln>
        </p:spPr>
      </p:pic>
      <p:sp>
        <p:nvSpPr>
          <p:cNvPr id="5" name="4 Rectángulo redondeado"/>
          <p:cNvSpPr/>
          <p:nvPr/>
        </p:nvSpPr>
        <p:spPr>
          <a:xfrm>
            <a:off x="395536" y="4581128"/>
            <a:ext cx="6768752" cy="14401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Ingredientes: Esta </a:t>
            </a:r>
            <a:r>
              <a:rPr lang="es-ES" dirty="0" smtClean="0">
                <a:solidFill>
                  <a:schemeClr val="tx1"/>
                </a:solidFill>
                <a:latin typeface="Arial" pitchFamily="34" charset="0"/>
                <a:cs typeface="Arial" pitchFamily="34" charset="0"/>
              </a:rPr>
              <a:t>leche de formula ligera y balanceada rica en emolientes y humectantes limpia las impurezas de la piel a la vez que humecta, refresca, suaviza y </a:t>
            </a:r>
            <a:r>
              <a:rPr lang="es-ES" dirty="0" smtClean="0">
                <a:solidFill>
                  <a:schemeClr val="tx1"/>
                </a:solidFill>
                <a:latin typeface="Arial" pitchFamily="34" charset="0"/>
                <a:cs typeface="Arial" pitchFamily="34" charset="0"/>
              </a:rPr>
              <a:t>equilibra, es </a:t>
            </a:r>
            <a:r>
              <a:rPr lang="es-ES" dirty="0" smtClean="0">
                <a:solidFill>
                  <a:schemeClr val="tx1"/>
                </a:solidFill>
                <a:latin typeface="Arial" pitchFamily="34" charset="0"/>
                <a:cs typeface="Arial" pitchFamily="34" charset="0"/>
              </a:rPr>
              <a:t>ideal para la limpieza facial humectante y refrescante en pieles mixtas.</a:t>
            </a:r>
          </a:p>
        </p:txBody>
      </p:sp>
      <p:sp>
        <p:nvSpPr>
          <p:cNvPr id="6" name="5 Rectángulo redondeado"/>
          <p:cNvSpPr/>
          <p:nvPr/>
        </p:nvSpPr>
        <p:spPr>
          <a:xfrm>
            <a:off x="395536" y="5805264"/>
            <a:ext cx="6840760" cy="8091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pitchFamily="34" charset="0"/>
                <a:cs typeface="Arial" pitchFamily="34" charset="0"/>
              </a:rPr>
              <a:t>Ingredientes:</a:t>
            </a:r>
          </a:p>
          <a:p>
            <a:pPr algn="ctr"/>
            <a:r>
              <a:rPr lang="es-ES" sz="1200" b="1" dirty="0" smtClean="0">
                <a:solidFill>
                  <a:schemeClr val="tx1"/>
                </a:solidFill>
                <a:latin typeface="Arial" pitchFamily="34" charset="0"/>
                <a:cs typeface="Arial" pitchFamily="34" charset="0"/>
              </a:rPr>
              <a:t>Aceite De Calendula, Aceite De Jojoba, Agua De Rosas, Higroplex, Propilenglicol Sorbitol.</a:t>
            </a:r>
          </a:p>
        </p:txBody>
      </p:sp>
      <p:pic>
        <p:nvPicPr>
          <p:cNvPr id="8" name="Picture 4" descr="https://encrypted-tbn3.gstatic.com/images?q=tbn:ANd9GcR5oDsDiXgyv3nWoPaMg-gsRzHpnQjbDlY_s9BN53k4Mi7-LdLYhw">
            <a:hlinkClick r:id="rId4"/>
          </p:cNvPr>
          <p:cNvPicPr>
            <a:picLocks noChangeAspect="1" noChangeArrowheads="1"/>
          </p:cNvPicPr>
          <p:nvPr/>
        </p:nvPicPr>
        <p:blipFill>
          <a:blip r:embed="rId5" cstate="print"/>
          <a:srcRect/>
          <a:stretch>
            <a:fillRect/>
          </a:stretch>
        </p:blipFill>
        <p:spPr bwMode="auto">
          <a:xfrm>
            <a:off x="1691680" y="1844824"/>
            <a:ext cx="3286148" cy="25763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os Compartidos Diseño 2\COSMETICOS-PERSONALIZABLES\fotos productos personaliables\locion aclaradora copia.png"/>
          <p:cNvPicPr>
            <a:picLocks noChangeAspect="1" noChangeArrowheads="1"/>
          </p:cNvPicPr>
          <p:nvPr/>
        </p:nvPicPr>
        <p:blipFill>
          <a:blip r:embed="rId2" cstate="print"/>
          <a:srcRect/>
          <a:stretch>
            <a:fillRect/>
          </a:stretch>
        </p:blipFill>
        <p:spPr bwMode="auto">
          <a:xfrm>
            <a:off x="7164288" y="1052736"/>
            <a:ext cx="1800200" cy="5000174"/>
          </a:xfrm>
          <a:prstGeom prst="rect">
            <a:avLst/>
          </a:prstGeom>
          <a:noFill/>
          <a:ln w="9525">
            <a:noFill/>
            <a:miter lim="800000"/>
            <a:headEnd/>
            <a:tailEnd/>
          </a:ln>
        </p:spPr>
      </p:pic>
      <p:pic>
        <p:nvPicPr>
          <p:cNvPr id="17411" name="Picture 4" descr="C:\Users\Diseño 2\Documents\tira-cosm.png"/>
          <p:cNvPicPr>
            <a:picLocks noChangeAspect="1" noChangeArrowheads="1"/>
          </p:cNvPicPr>
          <p:nvPr/>
        </p:nvPicPr>
        <p:blipFill>
          <a:blip r:embed="rId3" cstate="print"/>
          <a:srcRect/>
          <a:stretch>
            <a:fillRect/>
          </a:stretch>
        </p:blipFill>
        <p:spPr bwMode="auto">
          <a:xfrm>
            <a:off x="0" y="260350"/>
            <a:ext cx="4356100" cy="666750"/>
          </a:xfrm>
          <a:prstGeom prst="rect">
            <a:avLst/>
          </a:prstGeom>
          <a:noFill/>
          <a:ln w="9525">
            <a:noFill/>
            <a:miter lim="800000"/>
            <a:headEnd/>
            <a:tailEnd/>
          </a:ln>
        </p:spPr>
      </p:pic>
      <p:sp>
        <p:nvSpPr>
          <p:cNvPr id="9" name="8 CuadroTexto"/>
          <p:cNvSpPr txBox="1"/>
          <p:nvPr/>
        </p:nvSpPr>
        <p:spPr>
          <a:xfrm>
            <a:off x="179388" y="260350"/>
            <a:ext cx="3887787" cy="600075"/>
          </a:xfrm>
          <a:prstGeom prst="rect">
            <a:avLst/>
          </a:prstGeom>
          <a:noFill/>
        </p:spPr>
        <p:txBody>
          <a:bodyPr>
            <a:spAutoFit/>
          </a:bodyPr>
          <a:lstStyle/>
          <a:p>
            <a:pPr>
              <a:defRPr/>
            </a:pPr>
            <a:r>
              <a:rPr lang="es-MX" sz="3200" dirty="0">
                <a:solidFill>
                  <a:schemeClr val="bg1">
                    <a:lumMod val="95000"/>
                  </a:schemeClr>
                </a:solidFill>
                <a:latin typeface="Swis721 Lt BT" pitchFamily="34" charset="0"/>
                <a:ea typeface="Roboto" pitchFamily="2" charset="0"/>
              </a:rPr>
              <a:t>Loción Aclaradora</a:t>
            </a:r>
            <a:endParaRPr lang="es-MX" sz="3200" dirty="0">
              <a:solidFill>
                <a:schemeClr val="bg1">
                  <a:lumMod val="95000"/>
                </a:schemeClr>
              </a:solidFill>
              <a:latin typeface="Swis721 Lt BT" pitchFamily="34" charset="0"/>
              <a:ea typeface="Roboto" pitchFamily="2" charset="0"/>
            </a:endParaRPr>
          </a:p>
        </p:txBody>
      </p:sp>
      <p:sp>
        <p:nvSpPr>
          <p:cNvPr id="5" name="4 Rectángulo redondeado"/>
          <p:cNvSpPr/>
          <p:nvPr/>
        </p:nvSpPr>
        <p:spPr>
          <a:xfrm>
            <a:off x="3635896" y="1412776"/>
            <a:ext cx="3528392" cy="43924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Beneficios: Esta </a:t>
            </a:r>
            <a:r>
              <a:rPr lang="es-ES" dirty="0" smtClean="0">
                <a:solidFill>
                  <a:schemeClr val="tx1"/>
                </a:solidFill>
                <a:latin typeface="Arial" pitchFamily="34" charset="0"/>
                <a:cs typeface="Arial" pitchFamily="34" charset="0"/>
              </a:rPr>
              <a:t>loción  combina la acción del Uninontan, que actúa como inhibidor de la melanogénesis paralizando el ciclo natural de pigmentación, con la acción del ácido ascórbico, actúa como antioxidante y estimula la producción de colágeno además de extractos herbales de efectos blanqueadores, antisépticos, purificantes y calmantes es ideal para las manchas de la piel.</a:t>
            </a:r>
          </a:p>
        </p:txBody>
      </p:sp>
      <p:sp>
        <p:nvSpPr>
          <p:cNvPr id="6" name="5 Rectángulo redondeado"/>
          <p:cNvSpPr/>
          <p:nvPr/>
        </p:nvSpPr>
        <p:spPr>
          <a:xfrm>
            <a:off x="3779912" y="5862298"/>
            <a:ext cx="5040560" cy="9510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pitchFamily="34" charset="0"/>
                <a:cs typeface="Arial" pitchFamily="34" charset="0"/>
              </a:rPr>
              <a:t>Ingredientes:</a:t>
            </a:r>
          </a:p>
          <a:p>
            <a:pPr algn="ctr"/>
            <a:r>
              <a:rPr lang="es-ES" sz="1200" b="1" dirty="0" smtClean="0">
                <a:solidFill>
                  <a:schemeClr val="tx1"/>
                </a:solidFill>
                <a:latin typeface="Arial" pitchFamily="34" charset="0"/>
                <a:cs typeface="Arial" pitchFamily="34" charset="0"/>
              </a:rPr>
              <a:t>Uninontan, Acido Ascórbico, Bisulfito De Sodio, Tintura De Benjuí, Extracto De Sauco Extracto De Manzanilla.</a:t>
            </a:r>
          </a:p>
        </p:txBody>
      </p:sp>
      <p:pic>
        <p:nvPicPr>
          <p:cNvPr id="7" name="6 Imagen" descr="xzx.png"/>
          <p:cNvPicPr>
            <a:picLocks noChangeAspect="1"/>
          </p:cNvPicPr>
          <p:nvPr/>
        </p:nvPicPr>
        <p:blipFill>
          <a:blip r:embed="rId4" cstate="print"/>
          <a:stretch>
            <a:fillRect/>
          </a:stretch>
        </p:blipFill>
        <p:spPr>
          <a:xfrm>
            <a:off x="149845" y="1268760"/>
            <a:ext cx="3558059" cy="3600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os Compartidos Diseño 2\COSMETICOS-PERSONALIZABLES\fotos productos personaliables\LocFacialHumectante.png"/>
          <p:cNvPicPr>
            <a:picLocks noChangeAspect="1" noChangeArrowheads="1"/>
          </p:cNvPicPr>
          <p:nvPr/>
        </p:nvPicPr>
        <p:blipFill>
          <a:blip r:embed="rId2" cstate="print"/>
          <a:srcRect/>
          <a:stretch>
            <a:fillRect/>
          </a:stretch>
        </p:blipFill>
        <p:spPr bwMode="auto">
          <a:xfrm>
            <a:off x="6948264" y="836712"/>
            <a:ext cx="1993900" cy="5867400"/>
          </a:xfrm>
          <a:prstGeom prst="rect">
            <a:avLst/>
          </a:prstGeom>
          <a:noFill/>
          <a:ln w="9525">
            <a:noFill/>
            <a:miter lim="800000"/>
            <a:headEnd/>
            <a:tailEnd/>
          </a:ln>
        </p:spPr>
      </p:pic>
      <p:pic>
        <p:nvPicPr>
          <p:cNvPr id="18435" name="Picture 4" descr="C:\Users\Diseño 2\Documents\tira-cosm.png"/>
          <p:cNvPicPr>
            <a:picLocks noChangeAspect="1" noChangeArrowheads="1"/>
          </p:cNvPicPr>
          <p:nvPr/>
        </p:nvPicPr>
        <p:blipFill>
          <a:blip r:embed="rId3" cstate="print"/>
          <a:srcRect/>
          <a:stretch>
            <a:fillRect/>
          </a:stretch>
        </p:blipFill>
        <p:spPr bwMode="auto">
          <a:xfrm>
            <a:off x="0" y="260350"/>
            <a:ext cx="5364163" cy="1081088"/>
          </a:xfrm>
          <a:prstGeom prst="rect">
            <a:avLst/>
          </a:prstGeom>
          <a:noFill/>
          <a:ln w="9525">
            <a:noFill/>
            <a:miter lim="800000"/>
            <a:headEnd/>
            <a:tailEnd/>
          </a:ln>
        </p:spPr>
      </p:pic>
      <p:sp>
        <p:nvSpPr>
          <p:cNvPr id="8" name="7 CuadroTexto"/>
          <p:cNvSpPr txBox="1"/>
          <p:nvPr/>
        </p:nvSpPr>
        <p:spPr>
          <a:xfrm>
            <a:off x="179388" y="260350"/>
            <a:ext cx="4752975" cy="1015663"/>
          </a:xfrm>
          <a:prstGeom prst="rect">
            <a:avLst/>
          </a:prstGeom>
          <a:noFill/>
        </p:spPr>
        <p:txBody>
          <a:bodyPr>
            <a:spAutoFit/>
          </a:bodyPr>
          <a:lstStyle/>
          <a:p>
            <a:pPr>
              <a:defRPr/>
            </a:pPr>
            <a:r>
              <a:rPr lang="es-MX" sz="3000" dirty="0">
                <a:solidFill>
                  <a:schemeClr val="bg1">
                    <a:lumMod val="95000"/>
                  </a:schemeClr>
                </a:solidFill>
                <a:latin typeface="Swis721 Lt BT" pitchFamily="34" charset="0"/>
                <a:ea typeface="Roboto" pitchFamily="2" charset="0"/>
              </a:rPr>
              <a:t>Loción Facial </a:t>
            </a:r>
            <a:r>
              <a:rPr lang="es-MX" sz="3000" dirty="0" smtClean="0">
                <a:solidFill>
                  <a:schemeClr val="bg1">
                    <a:lumMod val="95000"/>
                  </a:schemeClr>
                </a:solidFill>
                <a:latin typeface="Swis721 Lt BT" pitchFamily="34" charset="0"/>
                <a:ea typeface="Roboto" pitchFamily="2" charset="0"/>
              </a:rPr>
              <a:t>Humectante y Refrescante</a:t>
            </a:r>
            <a:endParaRPr lang="es-MX" sz="3000" dirty="0">
              <a:solidFill>
                <a:schemeClr val="bg1">
                  <a:lumMod val="95000"/>
                </a:schemeClr>
              </a:solidFill>
              <a:latin typeface="Swis721 Lt BT" pitchFamily="34" charset="0"/>
              <a:ea typeface="Roboto" pitchFamily="2" charset="0"/>
            </a:endParaRPr>
          </a:p>
        </p:txBody>
      </p:sp>
      <p:sp>
        <p:nvSpPr>
          <p:cNvPr id="5" name="4 Rectángulo redondeado"/>
          <p:cNvSpPr/>
          <p:nvPr/>
        </p:nvSpPr>
        <p:spPr>
          <a:xfrm>
            <a:off x="3707904" y="2348880"/>
            <a:ext cx="3528392" cy="35316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Beneficios: Es </a:t>
            </a:r>
            <a:r>
              <a:rPr lang="es-ES" dirty="0" smtClean="0">
                <a:solidFill>
                  <a:schemeClr val="tx1"/>
                </a:solidFill>
                <a:latin typeface="Arial" pitchFamily="34" charset="0"/>
                <a:cs typeface="Arial" pitchFamily="34" charset="0"/>
              </a:rPr>
              <a:t>un complemento indispensable de la limpieza diaria, la cual va a equilibrar el cutis, humectándolo después del uso de leches cremas o geles. No contiene alcohol y ofrece una acción refrescante, calmante, descongestiva y tonificante la cual  se encuentra complementada con su acción humectante. Después de su uso se tiene una sensación de frescura y suavidad, además no se opone a la posterior penetración de productos de tratamiento.</a:t>
            </a:r>
          </a:p>
        </p:txBody>
      </p:sp>
      <p:sp>
        <p:nvSpPr>
          <p:cNvPr id="6" name="5 Rectángulo redondeado"/>
          <p:cNvSpPr/>
          <p:nvPr/>
        </p:nvSpPr>
        <p:spPr>
          <a:xfrm>
            <a:off x="0" y="5933736"/>
            <a:ext cx="3707904" cy="8796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pitchFamily="34" charset="0"/>
                <a:cs typeface="Arial" pitchFamily="34" charset="0"/>
              </a:rPr>
              <a:t>Ingredientes:</a:t>
            </a:r>
          </a:p>
          <a:p>
            <a:pPr algn="ctr"/>
            <a:r>
              <a:rPr lang="es-ES" sz="1200" b="1" dirty="0" smtClean="0">
                <a:solidFill>
                  <a:schemeClr val="tx1"/>
                </a:solidFill>
                <a:latin typeface="Arial" pitchFamily="34" charset="0"/>
                <a:cs typeface="Arial" pitchFamily="34" charset="0"/>
              </a:rPr>
              <a:t>Agua  De Rosas, Extracto De Manzanilla, Extracto De Romero.</a:t>
            </a:r>
          </a:p>
        </p:txBody>
      </p:sp>
      <p:pic>
        <p:nvPicPr>
          <p:cNvPr id="7" name="Picture 4" descr="https://encrypted-tbn0.gstatic.com/images?q=tbn:ANd9GcSP2-C3TtHeoU4Qv8YSz8MO0CFZYT_ghaEKqzQ5wZRdyGNsXMS3XQ">
            <a:hlinkClick r:id="rId4"/>
          </p:cNvPr>
          <p:cNvPicPr>
            <a:picLocks noChangeAspect="1" noChangeArrowheads="1"/>
          </p:cNvPicPr>
          <p:nvPr/>
        </p:nvPicPr>
        <p:blipFill>
          <a:blip r:embed="rId5" cstate="print"/>
          <a:srcRect/>
          <a:stretch>
            <a:fillRect/>
          </a:stretch>
        </p:blipFill>
        <p:spPr bwMode="auto">
          <a:xfrm>
            <a:off x="251520" y="1556792"/>
            <a:ext cx="3305175" cy="25615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Users\Diseño 2\Documents\tira-cosm.png"/>
          <p:cNvPicPr>
            <a:picLocks noChangeAspect="1" noChangeArrowheads="1"/>
          </p:cNvPicPr>
          <p:nvPr/>
        </p:nvPicPr>
        <p:blipFill>
          <a:blip r:embed="rId2" cstate="print"/>
          <a:srcRect/>
          <a:stretch>
            <a:fillRect/>
          </a:stretch>
        </p:blipFill>
        <p:spPr bwMode="auto">
          <a:xfrm>
            <a:off x="0" y="260350"/>
            <a:ext cx="5364163" cy="1081088"/>
          </a:xfrm>
          <a:prstGeom prst="rect">
            <a:avLst/>
          </a:prstGeom>
          <a:noFill/>
          <a:ln w="9525">
            <a:noFill/>
            <a:miter lim="800000"/>
            <a:headEnd/>
            <a:tailEnd/>
          </a:ln>
        </p:spPr>
      </p:pic>
      <p:sp>
        <p:nvSpPr>
          <p:cNvPr id="8" name="7 CuadroTexto"/>
          <p:cNvSpPr txBox="1"/>
          <p:nvPr/>
        </p:nvSpPr>
        <p:spPr>
          <a:xfrm>
            <a:off x="179388" y="260350"/>
            <a:ext cx="4752975" cy="1016000"/>
          </a:xfrm>
          <a:prstGeom prst="rect">
            <a:avLst/>
          </a:prstGeom>
          <a:noFill/>
        </p:spPr>
        <p:txBody>
          <a:bodyPr>
            <a:spAutoFit/>
          </a:bodyPr>
          <a:lstStyle/>
          <a:p>
            <a:pPr>
              <a:defRPr/>
            </a:pPr>
            <a:r>
              <a:rPr lang="es-MX" sz="3000" dirty="0">
                <a:solidFill>
                  <a:schemeClr val="bg1">
                    <a:lumMod val="95000"/>
                  </a:schemeClr>
                </a:solidFill>
                <a:latin typeface="Swis721 Lt BT" pitchFamily="34" charset="0"/>
                <a:ea typeface="Roboto" pitchFamily="2" charset="0"/>
              </a:rPr>
              <a:t>Mascarilla Astringente, </a:t>
            </a:r>
          </a:p>
          <a:p>
            <a:pPr>
              <a:defRPr/>
            </a:pPr>
            <a:r>
              <a:rPr lang="es-MX" sz="3000" dirty="0">
                <a:solidFill>
                  <a:schemeClr val="bg1">
                    <a:lumMod val="95000"/>
                  </a:schemeClr>
                </a:solidFill>
                <a:latin typeface="Swis721 Lt BT" pitchFamily="34" charset="0"/>
                <a:ea typeface="Roboto" pitchFamily="2" charset="0"/>
              </a:rPr>
              <a:t>Antiséptica y Calmante</a:t>
            </a:r>
            <a:endParaRPr lang="es-MX" sz="3000" dirty="0">
              <a:solidFill>
                <a:schemeClr val="bg1">
                  <a:lumMod val="95000"/>
                </a:schemeClr>
              </a:solidFill>
              <a:latin typeface="Swis721 Lt BT" pitchFamily="34" charset="0"/>
              <a:ea typeface="Roboto" pitchFamily="2" charset="0"/>
            </a:endParaRPr>
          </a:p>
        </p:txBody>
      </p:sp>
      <p:pic>
        <p:nvPicPr>
          <p:cNvPr id="19460" name="Picture 2" descr="C:\Documentos Compartidos Diseño 2\COSMETICOS-PERSONALIZABLES\fotos productos personaliables\MascAstringente copia.png"/>
          <p:cNvPicPr>
            <a:picLocks noChangeAspect="1" noChangeArrowheads="1"/>
          </p:cNvPicPr>
          <p:nvPr/>
        </p:nvPicPr>
        <p:blipFill>
          <a:blip r:embed="rId3" cstate="print"/>
          <a:srcRect/>
          <a:stretch>
            <a:fillRect/>
          </a:stretch>
        </p:blipFill>
        <p:spPr bwMode="auto">
          <a:xfrm>
            <a:off x="5508104" y="1484784"/>
            <a:ext cx="2808288" cy="2876550"/>
          </a:xfrm>
          <a:prstGeom prst="rect">
            <a:avLst/>
          </a:prstGeom>
          <a:noFill/>
          <a:ln w="9525">
            <a:noFill/>
            <a:miter lim="800000"/>
            <a:headEnd/>
            <a:tailEnd/>
          </a:ln>
        </p:spPr>
      </p:pic>
      <p:sp>
        <p:nvSpPr>
          <p:cNvPr id="5" name="4 Rectángulo redondeado"/>
          <p:cNvSpPr/>
          <p:nvPr/>
        </p:nvSpPr>
        <p:spPr>
          <a:xfrm>
            <a:off x="467544" y="4379354"/>
            <a:ext cx="8136904" cy="1785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Beneficios: Ayudar </a:t>
            </a:r>
            <a:r>
              <a:rPr lang="es-ES" dirty="0" smtClean="0">
                <a:solidFill>
                  <a:schemeClr val="tx1"/>
                </a:solidFill>
                <a:latin typeface="Arial" pitchFamily="34" charset="0"/>
                <a:cs typeface="Arial" pitchFamily="34" charset="0"/>
              </a:rPr>
              <a:t>a regular la secreción sebácea del cutis lo cual se logra debido a sus ingredientes antisépticos y astringentes que además, le otorgan una sensación de frescura y un efecto tonificante por lo cual es favorecedor para las pieles gruesas y de poros dilatados ya que va afinando el tamaño de estos y mejorando la textura sin agresividad, pues también contiene extractos herbales de efectos calmantes y descongestivos.</a:t>
            </a:r>
          </a:p>
        </p:txBody>
      </p:sp>
      <p:sp>
        <p:nvSpPr>
          <p:cNvPr id="6" name="5 Rectángulo redondeado"/>
          <p:cNvSpPr/>
          <p:nvPr/>
        </p:nvSpPr>
        <p:spPr>
          <a:xfrm>
            <a:off x="755576" y="5978360"/>
            <a:ext cx="7429552" cy="8796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cs typeface="Arial" pitchFamily="34" charset="0"/>
              </a:rPr>
              <a:t>Ingredientes:</a:t>
            </a:r>
          </a:p>
          <a:p>
            <a:pPr algn="ctr"/>
            <a:r>
              <a:rPr lang="es-ES" sz="1200" b="1" dirty="0" smtClean="0">
                <a:solidFill>
                  <a:schemeClr val="tx1"/>
                </a:solidFill>
                <a:cs typeface="Arial" pitchFamily="34" charset="0"/>
              </a:rPr>
              <a:t>Alcanfor, Mentol, Extracto De Manzanilla, Bióxido De Titanio, Kaolin, Oxido De Zinc, Glicerina.</a:t>
            </a:r>
            <a:r>
              <a:rPr lang="es-ES" sz="1200" dirty="0" smtClean="0"/>
              <a:t> </a:t>
            </a:r>
            <a:endParaRPr lang="es-ES" sz="1200" b="1" dirty="0" smtClean="0">
              <a:solidFill>
                <a:schemeClr val="tx1"/>
              </a:solidFill>
              <a:cs typeface="Arial" pitchFamily="34" charset="0"/>
            </a:endParaRPr>
          </a:p>
        </p:txBody>
      </p:sp>
      <p:pic>
        <p:nvPicPr>
          <p:cNvPr id="7" name="6 Imagen" descr="masc.png"/>
          <p:cNvPicPr>
            <a:picLocks noChangeAspect="1"/>
          </p:cNvPicPr>
          <p:nvPr/>
        </p:nvPicPr>
        <p:blipFill>
          <a:blip r:embed="rId4" cstate="print"/>
          <a:stretch>
            <a:fillRect/>
          </a:stretch>
        </p:blipFill>
        <p:spPr>
          <a:xfrm>
            <a:off x="611560" y="1484784"/>
            <a:ext cx="4176464" cy="2948093"/>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Users\Diseño 2\Documents\tira-cosm.png"/>
          <p:cNvPicPr>
            <a:picLocks noChangeAspect="1" noChangeArrowheads="1"/>
          </p:cNvPicPr>
          <p:nvPr/>
        </p:nvPicPr>
        <p:blipFill>
          <a:blip r:embed="rId2" cstate="print"/>
          <a:srcRect/>
          <a:stretch>
            <a:fillRect/>
          </a:stretch>
        </p:blipFill>
        <p:spPr bwMode="auto">
          <a:xfrm>
            <a:off x="0" y="260350"/>
            <a:ext cx="5364163" cy="1081088"/>
          </a:xfrm>
          <a:prstGeom prst="rect">
            <a:avLst/>
          </a:prstGeom>
          <a:noFill/>
          <a:ln w="9525">
            <a:noFill/>
            <a:miter lim="800000"/>
            <a:headEnd/>
            <a:tailEnd/>
          </a:ln>
        </p:spPr>
      </p:pic>
      <p:sp>
        <p:nvSpPr>
          <p:cNvPr id="8" name="7 CuadroTexto"/>
          <p:cNvSpPr txBox="1"/>
          <p:nvPr/>
        </p:nvSpPr>
        <p:spPr>
          <a:xfrm>
            <a:off x="179388" y="260350"/>
            <a:ext cx="4752975" cy="1015663"/>
          </a:xfrm>
          <a:prstGeom prst="rect">
            <a:avLst/>
          </a:prstGeom>
          <a:noFill/>
        </p:spPr>
        <p:txBody>
          <a:bodyPr>
            <a:spAutoFit/>
          </a:bodyPr>
          <a:lstStyle/>
          <a:p>
            <a:pPr>
              <a:defRPr/>
            </a:pPr>
            <a:r>
              <a:rPr lang="es-MX" sz="3000" dirty="0">
                <a:solidFill>
                  <a:schemeClr val="bg1">
                    <a:lumMod val="95000"/>
                  </a:schemeClr>
                </a:solidFill>
                <a:latin typeface="Swis721 Lt BT" pitchFamily="34" charset="0"/>
                <a:ea typeface="Roboto" pitchFamily="2" charset="0"/>
              </a:rPr>
              <a:t>Mascarilla </a:t>
            </a:r>
            <a:r>
              <a:rPr lang="es-MX" sz="3000" dirty="0" smtClean="0">
                <a:solidFill>
                  <a:schemeClr val="bg1">
                    <a:lumMod val="95000"/>
                  </a:schemeClr>
                </a:solidFill>
                <a:latin typeface="Swis721 Lt BT" pitchFamily="34" charset="0"/>
                <a:ea typeface="Roboto" pitchFamily="2" charset="0"/>
              </a:rPr>
              <a:t>Hidratante </a:t>
            </a:r>
          </a:p>
          <a:p>
            <a:pPr>
              <a:defRPr/>
            </a:pPr>
            <a:r>
              <a:rPr lang="es-MX" sz="3000" dirty="0" smtClean="0">
                <a:solidFill>
                  <a:schemeClr val="bg1">
                    <a:lumMod val="95000"/>
                  </a:schemeClr>
                </a:solidFill>
                <a:latin typeface="Swis721 Lt BT" pitchFamily="34" charset="0"/>
                <a:ea typeface="Roboto" pitchFamily="2" charset="0"/>
              </a:rPr>
              <a:t>Con Colágeno</a:t>
            </a:r>
            <a:endParaRPr lang="es-MX" sz="3000" dirty="0">
              <a:solidFill>
                <a:schemeClr val="bg1">
                  <a:lumMod val="95000"/>
                </a:schemeClr>
              </a:solidFill>
              <a:latin typeface="Swis721 Lt BT" pitchFamily="34" charset="0"/>
              <a:ea typeface="Roboto" pitchFamily="2" charset="0"/>
            </a:endParaRPr>
          </a:p>
        </p:txBody>
      </p:sp>
      <p:sp>
        <p:nvSpPr>
          <p:cNvPr id="5" name="4 Rectángulo redondeado"/>
          <p:cNvSpPr/>
          <p:nvPr/>
        </p:nvSpPr>
        <p:spPr>
          <a:xfrm>
            <a:off x="323528" y="4307346"/>
            <a:ext cx="8640960" cy="17859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Beneficios: El </a:t>
            </a:r>
            <a:r>
              <a:rPr lang="es-ES" dirty="0" smtClean="0">
                <a:solidFill>
                  <a:schemeClr val="tx1"/>
                </a:solidFill>
                <a:latin typeface="Arial" pitchFamily="34" charset="0"/>
                <a:cs typeface="Arial" pitchFamily="34" charset="0"/>
              </a:rPr>
              <a:t>colágeno es una proteína fibrosa que representa el 70% del peso específico  en seco de la estructura dérmica y contribuye a la protección de la piel, aumentando su resistencia física y elasticidad, así como regulando su hidratación, por lo que esta mascarilla es ideal para pieles deshidratadas proporcionando suavidad y firmeza a la epidermis devolviendo al cutis la lozanía y tersura.</a:t>
            </a:r>
          </a:p>
        </p:txBody>
      </p:sp>
      <p:sp>
        <p:nvSpPr>
          <p:cNvPr id="6" name="5 Rectángulo redondeado"/>
          <p:cNvSpPr/>
          <p:nvPr/>
        </p:nvSpPr>
        <p:spPr>
          <a:xfrm>
            <a:off x="857224" y="5933736"/>
            <a:ext cx="7429552" cy="8796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pitchFamily="34" charset="0"/>
                <a:cs typeface="Arial" pitchFamily="34" charset="0"/>
              </a:rPr>
              <a:t>Ingredientes:</a:t>
            </a:r>
          </a:p>
          <a:p>
            <a:pPr algn="ctr"/>
            <a:r>
              <a:rPr lang="es-ES" sz="1200" b="1" dirty="0" smtClean="0">
                <a:solidFill>
                  <a:schemeClr val="tx1"/>
                </a:solidFill>
                <a:latin typeface="Arial" pitchFamily="34" charset="0"/>
                <a:cs typeface="Arial" pitchFamily="34" charset="0"/>
              </a:rPr>
              <a:t>Colágeno (Colágeno Hidrolizado), Pentavitin, Dióxido De Titanio, Oxido De Zinc Kaolin.</a:t>
            </a:r>
          </a:p>
        </p:txBody>
      </p:sp>
      <p:pic>
        <p:nvPicPr>
          <p:cNvPr id="7" name="6 Imagen" descr="mascarilla-hidratante-colageno.png"/>
          <p:cNvPicPr>
            <a:picLocks noChangeAspect="1"/>
          </p:cNvPicPr>
          <p:nvPr/>
        </p:nvPicPr>
        <p:blipFill>
          <a:blip r:embed="rId3" cstate="print"/>
          <a:stretch>
            <a:fillRect/>
          </a:stretch>
        </p:blipFill>
        <p:spPr>
          <a:xfrm>
            <a:off x="5796136" y="1556792"/>
            <a:ext cx="2968504" cy="3006080"/>
          </a:xfrm>
          <a:prstGeom prst="rect">
            <a:avLst/>
          </a:prstGeom>
        </p:spPr>
      </p:pic>
      <p:pic>
        <p:nvPicPr>
          <p:cNvPr id="9" name="8 Imagen" descr="imagesI786XDTG.jpg"/>
          <p:cNvPicPr>
            <a:picLocks noChangeAspect="1"/>
          </p:cNvPicPr>
          <p:nvPr/>
        </p:nvPicPr>
        <p:blipFill>
          <a:blip r:embed="rId4" cstate="print"/>
          <a:stretch>
            <a:fillRect/>
          </a:stretch>
        </p:blipFill>
        <p:spPr>
          <a:xfrm>
            <a:off x="827584" y="1556792"/>
            <a:ext cx="4248472" cy="2695745"/>
          </a:xfrm>
          <a:prstGeom prst="rect">
            <a:avLst/>
          </a:prstGeom>
          <a:ln>
            <a:solidFill>
              <a:schemeClr val="bg1">
                <a:lumMod val="50000"/>
              </a:schemeClr>
            </a:solidFill>
          </a:ln>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C:\Users\Diseño 2\Documents\transparencia.png"/>
          <p:cNvPicPr>
            <a:picLocks noChangeAspect="1" noChangeArrowheads="1"/>
          </p:cNvPicPr>
          <p:nvPr/>
        </p:nvPicPr>
        <p:blipFill>
          <a:blip r:embed="rId2" cstate="print"/>
          <a:srcRect/>
          <a:stretch>
            <a:fillRect/>
          </a:stretch>
        </p:blipFill>
        <p:spPr bwMode="auto">
          <a:xfrm>
            <a:off x="684213" y="2781300"/>
            <a:ext cx="4032250" cy="3167980"/>
          </a:xfrm>
          <a:prstGeom prst="rect">
            <a:avLst/>
          </a:prstGeom>
          <a:noFill/>
          <a:ln w="9525">
            <a:noFill/>
            <a:miter lim="800000"/>
            <a:headEnd/>
            <a:tailEnd/>
          </a:ln>
        </p:spPr>
      </p:pic>
      <p:pic>
        <p:nvPicPr>
          <p:cNvPr id="8" name="7 Imagen" descr="DSCN1538.jpg"/>
          <p:cNvPicPr>
            <a:picLocks noChangeAspect="1"/>
          </p:cNvPicPr>
          <p:nvPr/>
        </p:nvPicPr>
        <p:blipFill>
          <a:blip r:embed="rId3" cstate="print"/>
          <a:stretch>
            <a:fillRect/>
          </a:stretch>
        </p:blipFill>
        <p:spPr>
          <a:xfrm>
            <a:off x="5004048" y="1412776"/>
            <a:ext cx="3693695" cy="288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76" name="10 Marcador de contenido"/>
          <p:cNvSpPr>
            <a:spLocks noGrp="1"/>
          </p:cNvSpPr>
          <p:nvPr>
            <p:ph idx="1"/>
          </p:nvPr>
        </p:nvSpPr>
        <p:spPr>
          <a:xfrm>
            <a:off x="539750" y="2924174"/>
            <a:ext cx="3898900" cy="2677656"/>
          </a:xfrm>
        </p:spPr>
        <p:txBody>
          <a:bodyPr wrap="square">
            <a:spAutoFit/>
          </a:bodyPr>
          <a:lstStyle/>
          <a:p>
            <a:pPr algn="ctr" eaLnBrk="1" hangingPunct="1">
              <a:buFontTx/>
              <a:buNone/>
            </a:pPr>
            <a:r>
              <a:rPr lang="es-ES" sz="2400" b="1" dirty="0" smtClean="0"/>
              <a:t>    </a:t>
            </a:r>
            <a:r>
              <a:rPr lang="es-ES" sz="2400" dirty="0" smtClean="0">
                <a:latin typeface="Swis721 Lt BT" pitchFamily="34" charset="0"/>
              </a:rPr>
              <a:t>Somos una empresa creada en 1989 y especializada en el desarrollo de fórmulas para la fabricación de productos de belleza y el cuidado de la piel. </a:t>
            </a:r>
          </a:p>
        </p:txBody>
      </p:sp>
      <p:pic>
        <p:nvPicPr>
          <p:cNvPr id="3077" name="12 Imagen" descr="quienes somos.png"/>
          <p:cNvPicPr>
            <a:picLocks noChangeAspect="1"/>
          </p:cNvPicPr>
          <p:nvPr/>
        </p:nvPicPr>
        <p:blipFill>
          <a:blip r:embed="rId4" cstate="print"/>
          <a:srcRect/>
          <a:stretch>
            <a:fillRect/>
          </a:stretch>
        </p:blipFill>
        <p:spPr bwMode="auto">
          <a:xfrm>
            <a:off x="611188" y="549275"/>
            <a:ext cx="3600450" cy="21320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ox(in)">
                                      <p:cBhvr>
                                        <p:cTn id="7" dur="2000"/>
                                        <p:tgtEl>
                                          <p:spTgt spid="307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par>
                                <p:cTn id="12" presetID="2" presetClass="entr" presetSubtype="4" fill="hold" nodeType="withEffect">
                                  <p:stCondLst>
                                    <p:cond delay="0"/>
                                  </p:stCondLst>
                                  <p:childTnLst>
                                    <p:set>
                                      <p:cBhvr>
                                        <p:cTn id="13" dur="1" fill="hold">
                                          <p:stCondLst>
                                            <p:cond delay="0"/>
                                          </p:stCondLst>
                                        </p:cTn>
                                        <p:tgtEl>
                                          <p:spTgt spid="3076">
                                            <p:txEl>
                                              <p:pRg st="0" end="0"/>
                                            </p:txEl>
                                          </p:spTgt>
                                        </p:tgtEl>
                                        <p:attrNameLst>
                                          <p:attrName>style.visibility</p:attrName>
                                        </p:attrNameLst>
                                      </p:cBhvr>
                                      <p:to>
                                        <p:strVal val="visible"/>
                                      </p:to>
                                    </p:set>
                                    <p:anim calcmode="lin" valueType="num">
                                      <p:cBhvr additive="base">
                                        <p:cTn id="14" dur="2000" fill="hold"/>
                                        <p:tgtEl>
                                          <p:spTgt spid="3076">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307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Users\Diseño 2\Documents\tira-cosm.png"/>
          <p:cNvPicPr>
            <a:picLocks noChangeAspect="1" noChangeArrowheads="1"/>
          </p:cNvPicPr>
          <p:nvPr/>
        </p:nvPicPr>
        <p:blipFill>
          <a:blip r:embed="rId2" cstate="print"/>
          <a:srcRect/>
          <a:stretch>
            <a:fillRect/>
          </a:stretch>
        </p:blipFill>
        <p:spPr bwMode="auto">
          <a:xfrm>
            <a:off x="0" y="260350"/>
            <a:ext cx="5364163" cy="1081088"/>
          </a:xfrm>
          <a:prstGeom prst="rect">
            <a:avLst/>
          </a:prstGeom>
          <a:noFill/>
          <a:ln w="9525">
            <a:noFill/>
            <a:miter lim="800000"/>
            <a:headEnd/>
            <a:tailEnd/>
          </a:ln>
        </p:spPr>
      </p:pic>
      <p:sp>
        <p:nvSpPr>
          <p:cNvPr id="8" name="7 CuadroTexto"/>
          <p:cNvSpPr txBox="1"/>
          <p:nvPr/>
        </p:nvSpPr>
        <p:spPr>
          <a:xfrm>
            <a:off x="179388" y="260350"/>
            <a:ext cx="4752975" cy="1015663"/>
          </a:xfrm>
          <a:prstGeom prst="rect">
            <a:avLst/>
          </a:prstGeom>
          <a:noFill/>
        </p:spPr>
        <p:txBody>
          <a:bodyPr>
            <a:spAutoFit/>
          </a:bodyPr>
          <a:lstStyle/>
          <a:p>
            <a:pPr>
              <a:defRPr/>
            </a:pPr>
            <a:r>
              <a:rPr lang="es-MX" sz="3000" dirty="0">
                <a:solidFill>
                  <a:schemeClr val="bg1">
                    <a:lumMod val="95000"/>
                  </a:schemeClr>
                </a:solidFill>
                <a:latin typeface="Swis721 Lt BT" pitchFamily="34" charset="0"/>
                <a:ea typeface="Roboto" pitchFamily="2" charset="0"/>
              </a:rPr>
              <a:t>Mascarilla </a:t>
            </a:r>
            <a:r>
              <a:rPr lang="es-MX" sz="3000" dirty="0" smtClean="0">
                <a:solidFill>
                  <a:schemeClr val="bg1">
                    <a:lumMod val="95000"/>
                  </a:schemeClr>
                </a:solidFill>
                <a:latin typeface="Swis721 Lt BT" pitchFamily="34" charset="0"/>
                <a:ea typeface="Roboto" pitchFamily="2" charset="0"/>
              </a:rPr>
              <a:t>Purificante</a:t>
            </a:r>
          </a:p>
          <a:p>
            <a:pPr>
              <a:defRPr/>
            </a:pPr>
            <a:r>
              <a:rPr lang="es-MX" sz="3000" dirty="0" smtClean="0">
                <a:solidFill>
                  <a:schemeClr val="bg1">
                    <a:lumMod val="95000"/>
                  </a:schemeClr>
                </a:solidFill>
                <a:latin typeface="Swis721 Lt BT" pitchFamily="34" charset="0"/>
                <a:ea typeface="Roboto" pitchFamily="2" charset="0"/>
              </a:rPr>
              <a:t>y Aclaradora</a:t>
            </a:r>
            <a:endParaRPr lang="es-MX" sz="3000" dirty="0">
              <a:solidFill>
                <a:schemeClr val="bg1">
                  <a:lumMod val="95000"/>
                </a:schemeClr>
              </a:solidFill>
              <a:latin typeface="Swis721 Lt BT" pitchFamily="34" charset="0"/>
              <a:ea typeface="Roboto" pitchFamily="2" charset="0"/>
            </a:endParaRPr>
          </a:p>
        </p:txBody>
      </p:sp>
      <p:sp>
        <p:nvSpPr>
          <p:cNvPr id="5" name="4 Rectángulo redondeado"/>
          <p:cNvSpPr/>
          <p:nvPr/>
        </p:nvSpPr>
        <p:spPr>
          <a:xfrm>
            <a:off x="395536" y="4671946"/>
            <a:ext cx="8496944" cy="15653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Beneficios</a:t>
            </a:r>
            <a:r>
              <a:rPr lang="es-ES" dirty="0" smtClean="0">
                <a:solidFill>
                  <a:schemeClr val="tx1"/>
                </a:solidFill>
                <a:latin typeface="Arial" pitchFamily="34" charset="0"/>
                <a:cs typeface="Arial" pitchFamily="34" charset="0"/>
              </a:rPr>
              <a:t>:</a:t>
            </a:r>
            <a:r>
              <a:rPr lang="es-ES" dirty="0" smtClean="0">
                <a:solidFill>
                  <a:schemeClr val="tx1"/>
                </a:solidFill>
                <a:latin typeface="Arial" pitchFamily="34" charset="0"/>
                <a:cs typeface="Arial" pitchFamily="34" charset="0"/>
              </a:rPr>
              <a:t> Es una magnifica mascarilla que produce una renovación celular de la capa cornea gracias a las propiedades purificantes y tonificantes de los extractos que contiene afina el poro al tiempo que regula la secreción sebácea, y brinda efectos suavizantes Y re generantes.</a:t>
            </a:r>
          </a:p>
        </p:txBody>
      </p:sp>
      <p:sp>
        <p:nvSpPr>
          <p:cNvPr id="6" name="5 Rectángulo redondeado"/>
          <p:cNvSpPr/>
          <p:nvPr/>
        </p:nvSpPr>
        <p:spPr>
          <a:xfrm>
            <a:off x="713208" y="5933736"/>
            <a:ext cx="7819232" cy="8796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pitchFamily="34" charset="0"/>
                <a:cs typeface="Arial" pitchFamily="34" charset="0"/>
              </a:rPr>
              <a:t>Ingredientes: </a:t>
            </a:r>
          </a:p>
          <a:p>
            <a:pPr algn="ctr"/>
            <a:r>
              <a:rPr lang="es-ES" sz="1200" b="1" dirty="0" smtClean="0">
                <a:solidFill>
                  <a:schemeClr val="tx1"/>
                </a:solidFill>
                <a:latin typeface="Arial" pitchFamily="34" charset="0"/>
                <a:cs typeface="Arial" pitchFamily="34" charset="0"/>
              </a:rPr>
              <a:t>Acido Salicílico, Extracto De Salvia, Extracto De Romero, Bióxido De Titanio, Kaolin Oxido De Zinc.</a:t>
            </a:r>
          </a:p>
        </p:txBody>
      </p:sp>
      <p:pic>
        <p:nvPicPr>
          <p:cNvPr id="7" name="6 Imagen" descr="mascarilla-purificante-aclaradora.png"/>
          <p:cNvPicPr>
            <a:picLocks noChangeAspect="1"/>
          </p:cNvPicPr>
          <p:nvPr/>
        </p:nvPicPr>
        <p:blipFill>
          <a:blip r:embed="rId3" cstate="print"/>
          <a:stretch>
            <a:fillRect/>
          </a:stretch>
        </p:blipFill>
        <p:spPr>
          <a:xfrm>
            <a:off x="5796136" y="1700808"/>
            <a:ext cx="2937495" cy="3133328"/>
          </a:xfrm>
          <a:prstGeom prst="rect">
            <a:avLst/>
          </a:prstGeom>
        </p:spPr>
      </p:pic>
      <p:pic>
        <p:nvPicPr>
          <p:cNvPr id="9" name="8 Imagen" descr="imagesXMRTW7VH.jpg"/>
          <p:cNvPicPr>
            <a:picLocks noChangeAspect="1"/>
          </p:cNvPicPr>
          <p:nvPr/>
        </p:nvPicPr>
        <p:blipFill>
          <a:blip r:embed="rId4" cstate="print"/>
          <a:stretch>
            <a:fillRect/>
          </a:stretch>
        </p:blipFill>
        <p:spPr>
          <a:xfrm>
            <a:off x="827584" y="1484783"/>
            <a:ext cx="4248472" cy="3321533"/>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Users\Diseño 2\Documents\tira-cosm.png"/>
          <p:cNvPicPr>
            <a:picLocks noChangeAspect="1" noChangeArrowheads="1"/>
          </p:cNvPicPr>
          <p:nvPr/>
        </p:nvPicPr>
        <p:blipFill>
          <a:blip r:embed="rId2" cstate="print"/>
          <a:srcRect/>
          <a:stretch>
            <a:fillRect/>
          </a:stretch>
        </p:blipFill>
        <p:spPr bwMode="auto">
          <a:xfrm>
            <a:off x="0" y="260350"/>
            <a:ext cx="5364163" cy="720378"/>
          </a:xfrm>
          <a:prstGeom prst="rect">
            <a:avLst/>
          </a:prstGeom>
          <a:noFill/>
          <a:ln w="9525">
            <a:noFill/>
            <a:miter lim="800000"/>
            <a:headEnd/>
            <a:tailEnd/>
          </a:ln>
        </p:spPr>
      </p:pic>
      <p:sp>
        <p:nvSpPr>
          <p:cNvPr id="8" name="7 CuadroTexto"/>
          <p:cNvSpPr txBox="1"/>
          <p:nvPr/>
        </p:nvSpPr>
        <p:spPr>
          <a:xfrm>
            <a:off x="179388" y="260350"/>
            <a:ext cx="4752975" cy="553998"/>
          </a:xfrm>
          <a:prstGeom prst="rect">
            <a:avLst/>
          </a:prstGeom>
          <a:noFill/>
        </p:spPr>
        <p:txBody>
          <a:bodyPr>
            <a:spAutoFit/>
          </a:bodyPr>
          <a:lstStyle/>
          <a:p>
            <a:pPr>
              <a:defRPr/>
            </a:pPr>
            <a:r>
              <a:rPr lang="es-MX" sz="3000" dirty="0" smtClean="0">
                <a:solidFill>
                  <a:schemeClr val="bg1">
                    <a:lumMod val="95000"/>
                  </a:schemeClr>
                </a:solidFill>
                <a:latin typeface="Swis721 Lt BT" pitchFamily="34" charset="0"/>
                <a:ea typeface="Roboto" pitchFamily="2" charset="0"/>
              </a:rPr>
              <a:t>Regenerador Celular</a:t>
            </a:r>
            <a:endParaRPr lang="es-MX" sz="3000" dirty="0">
              <a:solidFill>
                <a:schemeClr val="bg1">
                  <a:lumMod val="95000"/>
                </a:schemeClr>
              </a:solidFill>
              <a:latin typeface="Swis721 Lt BT" pitchFamily="34" charset="0"/>
              <a:ea typeface="Roboto" pitchFamily="2" charset="0"/>
            </a:endParaRPr>
          </a:p>
        </p:txBody>
      </p:sp>
      <p:sp>
        <p:nvSpPr>
          <p:cNvPr id="5" name="4 Rectángulo redondeado"/>
          <p:cNvSpPr/>
          <p:nvPr/>
        </p:nvSpPr>
        <p:spPr>
          <a:xfrm>
            <a:off x="3275856" y="1412776"/>
            <a:ext cx="4320480" cy="43204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Beneficios: Este </a:t>
            </a:r>
            <a:r>
              <a:rPr lang="es-ES" dirty="0" smtClean="0">
                <a:solidFill>
                  <a:schemeClr val="tx1"/>
                </a:solidFill>
                <a:latin typeface="Arial" pitchFamily="34" charset="0"/>
                <a:cs typeface="Arial" pitchFamily="34" charset="0"/>
              </a:rPr>
              <a:t>producto contiene una mezcla estabilizada de alfa-hidroxiácidos con pH taponado que no es agresivo con la piel, pero que nos proporciona el efecto renovador de la epidermis por exfoliación constante de las células córneas. Su aplicación reiterada forma una delgada película, visco-elástica, invisible, que fija la humedad a la piel, ayudando a mantener la piel con elasticidad y tono; además, por su contenido en extractos herbales, es regenerativo, calmante y humectante</a:t>
            </a:r>
            <a:r>
              <a:rPr lang="es-ES" dirty="0" smtClean="0"/>
              <a:t>.</a:t>
            </a:r>
            <a:endParaRPr lang="es-ES" dirty="0" smtClean="0">
              <a:solidFill>
                <a:schemeClr val="tx1"/>
              </a:solidFill>
              <a:latin typeface="Arial" pitchFamily="34" charset="0"/>
              <a:cs typeface="Arial" pitchFamily="34" charset="0"/>
            </a:endParaRPr>
          </a:p>
        </p:txBody>
      </p:sp>
      <p:sp>
        <p:nvSpPr>
          <p:cNvPr id="6" name="5 Rectángulo redondeado"/>
          <p:cNvSpPr/>
          <p:nvPr/>
        </p:nvSpPr>
        <p:spPr>
          <a:xfrm>
            <a:off x="5176688" y="5805264"/>
            <a:ext cx="3967312" cy="8796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pitchFamily="34" charset="0"/>
                <a:cs typeface="Arial" pitchFamily="34" charset="0"/>
              </a:rPr>
              <a:t>Ingredientes:</a:t>
            </a:r>
          </a:p>
          <a:p>
            <a:pPr algn="ctr"/>
            <a:r>
              <a:rPr lang="es-ES" sz="1200" b="1" dirty="0" smtClean="0">
                <a:solidFill>
                  <a:schemeClr val="tx1"/>
                </a:solidFill>
                <a:latin typeface="Arial" pitchFamily="34" charset="0"/>
                <a:cs typeface="Arial" pitchFamily="34" charset="0"/>
              </a:rPr>
              <a:t>Lisaderm, Acido Hialuronico, Extracto De Aloe Vera, Extracto De Manzanilla.</a:t>
            </a:r>
          </a:p>
        </p:txBody>
      </p:sp>
      <p:pic>
        <p:nvPicPr>
          <p:cNvPr id="7" name="6 Imagen" descr="regeneradorr-celular.png"/>
          <p:cNvPicPr>
            <a:picLocks noChangeAspect="1"/>
          </p:cNvPicPr>
          <p:nvPr/>
        </p:nvPicPr>
        <p:blipFill>
          <a:blip r:embed="rId3" cstate="print"/>
          <a:stretch>
            <a:fillRect/>
          </a:stretch>
        </p:blipFill>
        <p:spPr>
          <a:xfrm>
            <a:off x="7324725" y="1124744"/>
            <a:ext cx="1819275" cy="4772025"/>
          </a:xfrm>
          <a:prstGeom prst="rect">
            <a:avLst/>
          </a:prstGeom>
        </p:spPr>
      </p:pic>
      <p:pic>
        <p:nvPicPr>
          <p:cNvPr id="9" name="8 Imagen" descr="rostro2.png"/>
          <p:cNvPicPr>
            <a:picLocks noChangeAspect="1"/>
          </p:cNvPicPr>
          <p:nvPr/>
        </p:nvPicPr>
        <p:blipFill>
          <a:blip r:embed="rId4" cstate="print"/>
          <a:stretch>
            <a:fillRect/>
          </a:stretch>
        </p:blipFill>
        <p:spPr>
          <a:xfrm>
            <a:off x="0" y="1916832"/>
            <a:ext cx="5448349" cy="49411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Users\Diseño 2\Documents\tira-cosm.png"/>
          <p:cNvPicPr>
            <a:picLocks noChangeAspect="1" noChangeArrowheads="1"/>
          </p:cNvPicPr>
          <p:nvPr/>
        </p:nvPicPr>
        <p:blipFill>
          <a:blip r:embed="rId2" cstate="print"/>
          <a:srcRect/>
          <a:stretch>
            <a:fillRect/>
          </a:stretch>
        </p:blipFill>
        <p:spPr bwMode="auto">
          <a:xfrm>
            <a:off x="0" y="260350"/>
            <a:ext cx="5364163" cy="720378"/>
          </a:xfrm>
          <a:prstGeom prst="rect">
            <a:avLst/>
          </a:prstGeom>
          <a:noFill/>
          <a:ln w="9525">
            <a:noFill/>
            <a:miter lim="800000"/>
            <a:headEnd/>
            <a:tailEnd/>
          </a:ln>
        </p:spPr>
      </p:pic>
      <p:sp>
        <p:nvSpPr>
          <p:cNvPr id="8" name="7 CuadroTexto"/>
          <p:cNvSpPr txBox="1"/>
          <p:nvPr/>
        </p:nvSpPr>
        <p:spPr>
          <a:xfrm>
            <a:off x="179388" y="260350"/>
            <a:ext cx="4752975" cy="553998"/>
          </a:xfrm>
          <a:prstGeom prst="rect">
            <a:avLst/>
          </a:prstGeom>
          <a:noFill/>
        </p:spPr>
        <p:txBody>
          <a:bodyPr>
            <a:spAutoFit/>
          </a:bodyPr>
          <a:lstStyle/>
          <a:p>
            <a:pPr>
              <a:defRPr/>
            </a:pPr>
            <a:r>
              <a:rPr lang="es-MX" sz="3000" dirty="0" err="1" smtClean="0">
                <a:solidFill>
                  <a:schemeClr val="bg1">
                    <a:lumMod val="95000"/>
                  </a:schemeClr>
                </a:solidFill>
                <a:latin typeface="Swis721 Lt BT" pitchFamily="34" charset="0"/>
                <a:ea typeface="Roboto" pitchFamily="2" charset="0"/>
              </a:rPr>
              <a:t>Shampoo</a:t>
            </a:r>
            <a:r>
              <a:rPr lang="es-MX" sz="3000" dirty="0" smtClean="0">
                <a:solidFill>
                  <a:schemeClr val="bg1">
                    <a:lumMod val="95000"/>
                  </a:schemeClr>
                </a:solidFill>
                <a:latin typeface="Swis721 Lt BT" pitchFamily="34" charset="0"/>
                <a:ea typeface="Roboto" pitchFamily="2" charset="0"/>
              </a:rPr>
              <a:t> Facial Piel Grasa</a:t>
            </a:r>
            <a:endParaRPr lang="es-MX" sz="3000" dirty="0">
              <a:solidFill>
                <a:schemeClr val="bg1">
                  <a:lumMod val="95000"/>
                </a:schemeClr>
              </a:solidFill>
              <a:latin typeface="Swis721 Lt BT" pitchFamily="34" charset="0"/>
              <a:ea typeface="Roboto" pitchFamily="2" charset="0"/>
            </a:endParaRPr>
          </a:p>
        </p:txBody>
      </p:sp>
      <p:sp>
        <p:nvSpPr>
          <p:cNvPr id="5" name="4 Rectángulo redondeado"/>
          <p:cNvSpPr/>
          <p:nvPr/>
        </p:nvSpPr>
        <p:spPr>
          <a:xfrm>
            <a:off x="3779912" y="1484784"/>
            <a:ext cx="3816424" cy="44644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Beneficios: La </a:t>
            </a:r>
            <a:r>
              <a:rPr lang="es-ES" dirty="0" smtClean="0">
                <a:solidFill>
                  <a:schemeClr val="tx1"/>
                </a:solidFill>
                <a:latin typeface="Arial" pitchFamily="34" charset="0"/>
                <a:cs typeface="Arial" pitchFamily="34" charset="0"/>
              </a:rPr>
              <a:t>limpieza es fundamental para evitar o disminuir los brotes en la piel. Este shampoo limpia profundamente el cutis eliminando maquillaje e impurezas, además de regular el pH. Está especialmente recomendado para pieles grasas con tendencia acnéica; ya que limpia, humecta, calma, refresca y desinflama. Por ser libre de jabón no reseca la piel, con un agradable aroma que puede ser usado tanto por hombres como mujeres.</a:t>
            </a:r>
          </a:p>
        </p:txBody>
      </p:sp>
      <p:sp>
        <p:nvSpPr>
          <p:cNvPr id="6" name="5 Rectángulo redondeado"/>
          <p:cNvSpPr/>
          <p:nvPr/>
        </p:nvSpPr>
        <p:spPr>
          <a:xfrm>
            <a:off x="323528" y="5933736"/>
            <a:ext cx="8568952" cy="8796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pitchFamily="34" charset="0"/>
                <a:cs typeface="Arial" pitchFamily="34" charset="0"/>
              </a:rPr>
              <a:t>Ingredientes:</a:t>
            </a:r>
          </a:p>
          <a:p>
            <a:pPr algn="ctr"/>
            <a:r>
              <a:rPr lang="es-ES" sz="1200" b="1" dirty="0" smtClean="0">
                <a:solidFill>
                  <a:schemeClr val="tx1"/>
                </a:solidFill>
                <a:latin typeface="Arial" pitchFamily="34" charset="0"/>
                <a:cs typeface="Arial" pitchFamily="34" charset="0"/>
              </a:rPr>
              <a:t>Lisaderm, Cetiol He, Extracto De Árnica, Extracto De Manzanilla, Extracto De Calendula, Propilenglicol, Sorbitol Tween 20 Tex apón N5.</a:t>
            </a:r>
          </a:p>
        </p:txBody>
      </p:sp>
      <p:pic>
        <p:nvPicPr>
          <p:cNvPr id="7" name="6 Imagen" descr="shampoo-facial-piel-grasa.png"/>
          <p:cNvPicPr>
            <a:picLocks noChangeAspect="1"/>
          </p:cNvPicPr>
          <p:nvPr/>
        </p:nvPicPr>
        <p:blipFill>
          <a:blip r:embed="rId3" cstate="print"/>
          <a:stretch>
            <a:fillRect/>
          </a:stretch>
        </p:blipFill>
        <p:spPr>
          <a:xfrm>
            <a:off x="7236296" y="1196752"/>
            <a:ext cx="1907704" cy="5219392"/>
          </a:xfrm>
          <a:prstGeom prst="rect">
            <a:avLst/>
          </a:prstGeom>
        </p:spPr>
      </p:pic>
      <p:pic>
        <p:nvPicPr>
          <p:cNvPr id="9" name="8 Imagen" descr="imagesC2J7F742.jpg"/>
          <p:cNvPicPr>
            <a:picLocks noChangeAspect="1"/>
          </p:cNvPicPr>
          <p:nvPr/>
        </p:nvPicPr>
        <p:blipFill>
          <a:blip r:embed="rId4" cstate="print"/>
          <a:stretch>
            <a:fillRect/>
          </a:stretch>
        </p:blipFill>
        <p:spPr>
          <a:xfrm>
            <a:off x="323528" y="1628800"/>
            <a:ext cx="3301538" cy="3212307"/>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Users\Diseño 2\Documents\tira-cosm.png"/>
          <p:cNvPicPr>
            <a:picLocks noChangeAspect="1" noChangeArrowheads="1"/>
          </p:cNvPicPr>
          <p:nvPr/>
        </p:nvPicPr>
        <p:blipFill>
          <a:blip r:embed="rId2" cstate="print"/>
          <a:srcRect/>
          <a:stretch>
            <a:fillRect/>
          </a:stretch>
        </p:blipFill>
        <p:spPr bwMode="auto">
          <a:xfrm>
            <a:off x="0" y="260350"/>
            <a:ext cx="5364163" cy="1081088"/>
          </a:xfrm>
          <a:prstGeom prst="rect">
            <a:avLst/>
          </a:prstGeom>
          <a:noFill/>
          <a:ln w="9525">
            <a:noFill/>
            <a:miter lim="800000"/>
            <a:headEnd/>
            <a:tailEnd/>
          </a:ln>
        </p:spPr>
      </p:pic>
      <p:sp>
        <p:nvSpPr>
          <p:cNvPr id="8" name="7 CuadroTexto"/>
          <p:cNvSpPr txBox="1"/>
          <p:nvPr/>
        </p:nvSpPr>
        <p:spPr>
          <a:xfrm>
            <a:off x="179388" y="260350"/>
            <a:ext cx="4752975" cy="1015663"/>
          </a:xfrm>
          <a:prstGeom prst="rect">
            <a:avLst/>
          </a:prstGeom>
          <a:noFill/>
        </p:spPr>
        <p:txBody>
          <a:bodyPr>
            <a:spAutoFit/>
          </a:bodyPr>
          <a:lstStyle/>
          <a:p>
            <a:pPr>
              <a:defRPr/>
            </a:pPr>
            <a:r>
              <a:rPr lang="es-MX" sz="3000" dirty="0" err="1" smtClean="0">
                <a:solidFill>
                  <a:schemeClr val="bg1">
                    <a:lumMod val="95000"/>
                  </a:schemeClr>
                </a:solidFill>
                <a:latin typeface="Swis721 Lt BT" pitchFamily="34" charset="0"/>
                <a:ea typeface="Roboto" pitchFamily="2" charset="0"/>
              </a:rPr>
              <a:t>Shampoo</a:t>
            </a:r>
            <a:r>
              <a:rPr lang="es-MX" sz="3000" dirty="0" smtClean="0">
                <a:solidFill>
                  <a:schemeClr val="bg1">
                    <a:lumMod val="95000"/>
                  </a:schemeClr>
                </a:solidFill>
                <a:latin typeface="Swis721 Lt BT" pitchFamily="34" charset="0"/>
                <a:ea typeface="Roboto" pitchFamily="2" charset="0"/>
              </a:rPr>
              <a:t> Facial Refrescante y Humectante</a:t>
            </a:r>
            <a:endParaRPr lang="es-MX" sz="3000" dirty="0">
              <a:solidFill>
                <a:schemeClr val="bg1">
                  <a:lumMod val="95000"/>
                </a:schemeClr>
              </a:solidFill>
              <a:latin typeface="Swis721 Lt BT" pitchFamily="34" charset="0"/>
              <a:ea typeface="Roboto" pitchFamily="2" charset="0"/>
            </a:endParaRPr>
          </a:p>
        </p:txBody>
      </p:sp>
      <p:sp>
        <p:nvSpPr>
          <p:cNvPr id="5" name="4 Rectángulo redondeado"/>
          <p:cNvSpPr/>
          <p:nvPr/>
        </p:nvSpPr>
        <p:spPr>
          <a:xfrm>
            <a:off x="3419872" y="1700808"/>
            <a:ext cx="4032448" cy="38884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mj-lt"/>
                <a:cs typeface="Arial" pitchFamily="34" charset="0"/>
              </a:rPr>
              <a:t>Beneficios</a:t>
            </a:r>
            <a:r>
              <a:rPr lang="es-ES" dirty="0" smtClean="0">
                <a:solidFill>
                  <a:schemeClr val="tx1"/>
                </a:solidFill>
                <a:latin typeface="+mj-lt"/>
                <a:cs typeface="Arial" pitchFamily="34" charset="0"/>
              </a:rPr>
              <a:t>:</a:t>
            </a:r>
            <a:r>
              <a:rPr lang="es-ES" dirty="0" smtClean="0">
                <a:solidFill>
                  <a:schemeClr val="tx1"/>
                </a:solidFill>
                <a:latin typeface="+mj-lt"/>
                <a:cs typeface="Arial" pitchFamily="34" charset="0"/>
              </a:rPr>
              <a:t> Es un shampoo suave que elimina el maquillaje e impurezas del rostro. Por su pH balanceado no afecta el equilibrio de la piel e incluso puede ser usado por todos los tipos de piel puesto que no contiene jabón, sino un tenso activo  apropiado para el cutis, humectantes  e ingredientes que van a dar suavidad, frescura y tonicidad a la piel; además, las pieles secas, sensibles o con problemas de tolerancia, se van a ver favorecidas por su extracto de caléndula.</a:t>
            </a:r>
          </a:p>
        </p:txBody>
      </p:sp>
      <p:sp>
        <p:nvSpPr>
          <p:cNvPr id="6" name="5 Rectángulo redondeado"/>
          <p:cNvSpPr/>
          <p:nvPr/>
        </p:nvSpPr>
        <p:spPr>
          <a:xfrm>
            <a:off x="539552" y="5862298"/>
            <a:ext cx="7963248" cy="9510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pitchFamily="34" charset="0"/>
                <a:cs typeface="Arial" pitchFamily="34" charset="0"/>
              </a:rPr>
              <a:t>Ingredientes:</a:t>
            </a:r>
          </a:p>
          <a:p>
            <a:pPr algn="ctr"/>
            <a:r>
              <a:rPr lang="es-ES" sz="1200" b="1" dirty="0" smtClean="0">
                <a:solidFill>
                  <a:schemeClr val="tx1"/>
                </a:solidFill>
                <a:latin typeface="Arial" pitchFamily="34" charset="0"/>
                <a:cs typeface="Arial" pitchFamily="34" charset="0"/>
              </a:rPr>
              <a:t>Agua De Azahar, Agua De Hamamelis, Agua De Rosas, Extracto De Calendula, Propilenglicol, Sorbitol, Texapon T-42, Tween 20 (Polisorbato 20).</a:t>
            </a:r>
          </a:p>
        </p:txBody>
      </p:sp>
      <p:pic>
        <p:nvPicPr>
          <p:cNvPr id="7" name="6 Imagen" descr="shampo-facia-refrescante-humectante.png"/>
          <p:cNvPicPr>
            <a:picLocks noChangeAspect="1"/>
          </p:cNvPicPr>
          <p:nvPr/>
        </p:nvPicPr>
        <p:blipFill>
          <a:blip r:embed="rId3" cstate="print"/>
          <a:stretch>
            <a:fillRect/>
          </a:stretch>
        </p:blipFill>
        <p:spPr>
          <a:xfrm>
            <a:off x="7296150" y="1124744"/>
            <a:ext cx="1847850" cy="4991100"/>
          </a:xfrm>
          <a:prstGeom prst="rect">
            <a:avLst/>
          </a:prstGeom>
        </p:spPr>
      </p:pic>
      <p:pic>
        <p:nvPicPr>
          <p:cNvPr id="9" name="8 Imagen" descr="imagesAOA5IOY8.jpg"/>
          <p:cNvPicPr>
            <a:picLocks noChangeAspect="1"/>
          </p:cNvPicPr>
          <p:nvPr/>
        </p:nvPicPr>
        <p:blipFill>
          <a:blip r:embed="rId4" cstate="print"/>
          <a:stretch>
            <a:fillRect/>
          </a:stretch>
        </p:blipFill>
        <p:spPr>
          <a:xfrm>
            <a:off x="0" y="1556792"/>
            <a:ext cx="3563888" cy="27891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Users\Diseño 2\Documents\tira-cosm.png"/>
          <p:cNvPicPr>
            <a:picLocks noChangeAspect="1" noChangeArrowheads="1"/>
          </p:cNvPicPr>
          <p:nvPr/>
        </p:nvPicPr>
        <p:blipFill>
          <a:blip r:embed="rId2" cstate="print"/>
          <a:srcRect/>
          <a:stretch>
            <a:fillRect/>
          </a:stretch>
        </p:blipFill>
        <p:spPr bwMode="auto">
          <a:xfrm>
            <a:off x="0" y="260350"/>
            <a:ext cx="5364163" cy="1081088"/>
          </a:xfrm>
          <a:prstGeom prst="rect">
            <a:avLst/>
          </a:prstGeom>
          <a:noFill/>
          <a:ln w="9525">
            <a:noFill/>
            <a:miter lim="800000"/>
            <a:headEnd/>
            <a:tailEnd/>
          </a:ln>
        </p:spPr>
      </p:pic>
      <p:sp>
        <p:nvSpPr>
          <p:cNvPr id="8" name="7 CuadroTexto"/>
          <p:cNvSpPr txBox="1"/>
          <p:nvPr/>
        </p:nvSpPr>
        <p:spPr>
          <a:xfrm>
            <a:off x="179388" y="260350"/>
            <a:ext cx="4752975" cy="1015663"/>
          </a:xfrm>
          <a:prstGeom prst="rect">
            <a:avLst/>
          </a:prstGeom>
          <a:noFill/>
        </p:spPr>
        <p:txBody>
          <a:bodyPr>
            <a:spAutoFit/>
          </a:bodyPr>
          <a:lstStyle/>
          <a:p>
            <a:pPr>
              <a:defRPr/>
            </a:pPr>
            <a:r>
              <a:rPr lang="es-MX" sz="3000" dirty="0" smtClean="0">
                <a:solidFill>
                  <a:schemeClr val="bg1">
                    <a:lumMod val="95000"/>
                  </a:schemeClr>
                </a:solidFill>
                <a:latin typeface="Swis721 Lt BT" pitchFamily="34" charset="0"/>
                <a:ea typeface="Roboto" pitchFamily="2" charset="0"/>
              </a:rPr>
              <a:t>Tónico </a:t>
            </a:r>
            <a:r>
              <a:rPr lang="es-MX" sz="3000" dirty="0" err="1" smtClean="0">
                <a:solidFill>
                  <a:schemeClr val="bg1">
                    <a:lumMod val="95000"/>
                  </a:schemeClr>
                </a:solidFill>
                <a:latin typeface="Swis721 Lt BT" pitchFamily="34" charset="0"/>
                <a:ea typeface="Roboto" pitchFamily="2" charset="0"/>
              </a:rPr>
              <a:t>Normalizante</a:t>
            </a:r>
            <a:r>
              <a:rPr lang="es-MX" sz="3000" dirty="0" smtClean="0">
                <a:solidFill>
                  <a:schemeClr val="bg1">
                    <a:lumMod val="95000"/>
                  </a:schemeClr>
                </a:solidFill>
                <a:latin typeface="Swis721 Lt BT" pitchFamily="34" charset="0"/>
                <a:ea typeface="Roboto" pitchFamily="2" charset="0"/>
              </a:rPr>
              <a:t> </a:t>
            </a:r>
          </a:p>
          <a:p>
            <a:pPr>
              <a:defRPr/>
            </a:pPr>
            <a:r>
              <a:rPr lang="es-MX" sz="3000" dirty="0" smtClean="0">
                <a:solidFill>
                  <a:schemeClr val="bg1">
                    <a:lumMod val="95000"/>
                  </a:schemeClr>
                </a:solidFill>
                <a:latin typeface="Swis721 Lt BT" pitchFamily="34" charset="0"/>
                <a:ea typeface="Roboto" pitchFamily="2" charset="0"/>
              </a:rPr>
              <a:t>Piel Grasa</a:t>
            </a:r>
            <a:endParaRPr lang="es-MX" sz="3000" dirty="0">
              <a:solidFill>
                <a:schemeClr val="bg1">
                  <a:lumMod val="95000"/>
                </a:schemeClr>
              </a:solidFill>
              <a:latin typeface="Swis721 Lt BT" pitchFamily="34" charset="0"/>
              <a:ea typeface="Roboto" pitchFamily="2" charset="0"/>
            </a:endParaRPr>
          </a:p>
        </p:txBody>
      </p:sp>
      <p:sp>
        <p:nvSpPr>
          <p:cNvPr id="5" name="4 Rectángulo redondeado"/>
          <p:cNvSpPr/>
          <p:nvPr/>
        </p:nvSpPr>
        <p:spPr>
          <a:xfrm>
            <a:off x="179512" y="4077072"/>
            <a:ext cx="7056784" cy="21602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Beneficios: </a:t>
            </a:r>
            <a:r>
              <a:rPr lang="es-ES" dirty="0" smtClean="0">
                <a:solidFill>
                  <a:schemeClr val="tx1"/>
                </a:solidFill>
                <a:latin typeface="Arial" pitchFamily="34" charset="0"/>
                <a:cs typeface="Arial" pitchFamily="34" charset="0"/>
              </a:rPr>
              <a:t> Útil </a:t>
            </a:r>
            <a:r>
              <a:rPr lang="es-ES" dirty="0" smtClean="0">
                <a:solidFill>
                  <a:schemeClr val="tx1"/>
                </a:solidFill>
                <a:latin typeface="Arial" pitchFamily="34" charset="0"/>
                <a:cs typeface="Arial" pitchFamily="34" charset="0"/>
              </a:rPr>
              <a:t>para eliminar los residuos de cremas, leches y geles de limpieza, especialmente diseñado para normalizar el cutis graso. Su contenido en alcohol es mínimo por lo que no es agresivo. Su pH ácido restaura las condiciones naturales favoreciendo la normalización del cutis graso, además que  lo humecta y refresca afinando también el tamaño del poro.</a:t>
            </a:r>
          </a:p>
        </p:txBody>
      </p:sp>
      <p:sp>
        <p:nvSpPr>
          <p:cNvPr id="6" name="5 Rectángulo redondeado"/>
          <p:cNvSpPr/>
          <p:nvPr/>
        </p:nvSpPr>
        <p:spPr>
          <a:xfrm>
            <a:off x="323528" y="6075056"/>
            <a:ext cx="8280920" cy="6663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Arial" pitchFamily="34" charset="0"/>
                <a:cs typeface="Arial" pitchFamily="34" charset="0"/>
              </a:rPr>
              <a:t>Ingredientes:</a:t>
            </a:r>
          </a:p>
          <a:p>
            <a:pPr algn="ctr"/>
            <a:r>
              <a:rPr lang="es-ES" sz="1200" b="1" dirty="0" smtClean="0">
                <a:solidFill>
                  <a:schemeClr val="tx1"/>
                </a:solidFill>
                <a:latin typeface="Arial" pitchFamily="34" charset="0"/>
                <a:cs typeface="Arial" pitchFamily="34" charset="0"/>
              </a:rPr>
              <a:t>Mentol, Destilado De Hamamelis, Higroplex, Alcohol Sd-40, Propilenglicol.</a:t>
            </a:r>
          </a:p>
        </p:txBody>
      </p:sp>
      <p:pic>
        <p:nvPicPr>
          <p:cNvPr id="11" name="10 Imagen" descr="tonico-normalizante-piel-grasa.png"/>
          <p:cNvPicPr>
            <a:picLocks noChangeAspect="1"/>
          </p:cNvPicPr>
          <p:nvPr/>
        </p:nvPicPr>
        <p:blipFill>
          <a:blip r:embed="rId3" cstate="print"/>
          <a:stretch>
            <a:fillRect/>
          </a:stretch>
        </p:blipFill>
        <p:spPr>
          <a:xfrm>
            <a:off x="7092280" y="1124744"/>
            <a:ext cx="1762125" cy="5238750"/>
          </a:xfrm>
          <a:prstGeom prst="rect">
            <a:avLst/>
          </a:prstGeom>
        </p:spPr>
      </p:pic>
      <p:pic>
        <p:nvPicPr>
          <p:cNvPr id="12" name="11 Imagen" descr="images10VFZUEC.jpg"/>
          <p:cNvPicPr>
            <a:picLocks noChangeAspect="1"/>
          </p:cNvPicPr>
          <p:nvPr/>
        </p:nvPicPr>
        <p:blipFill>
          <a:blip r:embed="rId4" cstate="print"/>
          <a:stretch>
            <a:fillRect/>
          </a:stretch>
        </p:blipFill>
        <p:spPr>
          <a:xfrm flipH="1">
            <a:off x="0" y="1484784"/>
            <a:ext cx="3978442" cy="280831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6 Imagen" descr="logo-cosmeticos-personalizables-completo.png"/>
          <p:cNvPicPr>
            <a:picLocks noChangeAspect="1"/>
          </p:cNvPicPr>
          <p:nvPr/>
        </p:nvPicPr>
        <p:blipFill>
          <a:blip r:embed="rId3" cstate="print"/>
          <a:stretch>
            <a:fillRect/>
          </a:stretch>
        </p:blipFill>
        <p:spPr>
          <a:xfrm>
            <a:off x="395536" y="332656"/>
            <a:ext cx="2520280" cy="1152128"/>
          </a:xfrm>
          <a:prstGeom prst="rect">
            <a:avLst/>
          </a:prstGeom>
        </p:spPr>
      </p:pic>
      <p:pic>
        <p:nvPicPr>
          <p:cNvPr id="9" name="8 Imagen" descr="productos.png"/>
          <p:cNvPicPr>
            <a:picLocks noChangeAspect="1"/>
          </p:cNvPicPr>
          <p:nvPr/>
        </p:nvPicPr>
        <p:blipFill>
          <a:blip r:embed="rId4" cstate="print"/>
          <a:stretch>
            <a:fillRect/>
          </a:stretch>
        </p:blipFill>
        <p:spPr>
          <a:xfrm>
            <a:off x="1547664" y="1340768"/>
            <a:ext cx="5544616" cy="3408460"/>
          </a:xfrm>
          <a:prstGeom prst="rect">
            <a:avLst/>
          </a:prstGeom>
        </p:spPr>
      </p:pic>
      <p:sp>
        <p:nvSpPr>
          <p:cNvPr id="10" name="9 CuadroTexto"/>
          <p:cNvSpPr txBox="1"/>
          <p:nvPr/>
        </p:nvSpPr>
        <p:spPr>
          <a:xfrm>
            <a:off x="323528" y="4653136"/>
            <a:ext cx="8569647" cy="1877437"/>
          </a:xfrm>
          <a:prstGeom prst="rect">
            <a:avLst/>
          </a:prstGeom>
          <a:noFill/>
        </p:spPr>
        <p:txBody>
          <a:bodyPr wrap="square">
            <a:spAutoFit/>
          </a:bodyPr>
          <a:lstStyle/>
          <a:p>
            <a:pPr algn="ctr">
              <a:defRPr/>
            </a:pPr>
            <a:r>
              <a:rPr lang="es-MX" sz="3800" dirty="0" smtClean="0">
                <a:solidFill>
                  <a:schemeClr val="tx1">
                    <a:lumMod val="85000"/>
                    <a:lumOff val="15000"/>
                  </a:schemeClr>
                </a:solidFill>
                <a:latin typeface="Swis721 Lt BT" pitchFamily="34" charset="0"/>
                <a:ea typeface="Roboto" pitchFamily="2" charset="0"/>
              </a:rPr>
              <a:t>Productos Cosméticos Profesionales</a:t>
            </a:r>
          </a:p>
          <a:p>
            <a:pPr algn="ctr">
              <a:defRPr/>
            </a:pPr>
            <a:r>
              <a:rPr lang="es-MX" sz="3800" dirty="0" smtClean="0">
                <a:solidFill>
                  <a:schemeClr val="tx1">
                    <a:lumMod val="85000"/>
                    <a:lumOff val="15000"/>
                  </a:schemeClr>
                </a:solidFill>
                <a:latin typeface="Swis721 Lt BT" pitchFamily="34" charset="0"/>
                <a:ea typeface="Roboto" pitchFamily="2" charset="0"/>
              </a:rPr>
              <a:t>Con Tu marca, desde una pieza.</a:t>
            </a:r>
            <a:endParaRPr lang="es-MX" sz="3800" dirty="0">
              <a:solidFill>
                <a:schemeClr val="tx1">
                  <a:lumMod val="85000"/>
                  <a:lumOff val="15000"/>
                </a:schemeClr>
              </a:solidFill>
              <a:latin typeface="Swis721 Lt BT" pitchFamily="34" charset="0"/>
              <a:ea typeface="Roboto" pitchFamily="2" charset="0"/>
            </a:endParaRPr>
          </a:p>
          <a:p>
            <a:pPr algn="ctr">
              <a:defRPr/>
            </a:pPr>
            <a:endParaRPr lang="es-MX" sz="4000" dirty="0">
              <a:solidFill>
                <a:schemeClr val="tx1">
                  <a:lumMod val="85000"/>
                  <a:lumOff val="15000"/>
                </a:schemeClr>
              </a:solidFill>
              <a:latin typeface="Roboto" pitchFamily="2" charset="0"/>
              <a:ea typeface="Roboto" pitchFamily="2" charset="0"/>
            </a:endParaRPr>
          </a:p>
        </p:txBody>
      </p:sp>
      <p:pic>
        <p:nvPicPr>
          <p:cNvPr id="11" name="10 Imagen" descr="logo-eudermic.png"/>
          <p:cNvPicPr>
            <a:picLocks noChangeAspect="1"/>
          </p:cNvPicPr>
          <p:nvPr/>
        </p:nvPicPr>
        <p:blipFill>
          <a:blip r:embed="rId5" cstate="print"/>
          <a:stretch>
            <a:fillRect/>
          </a:stretch>
        </p:blipFill>
        <p:spPr>
          <a:xfrm>
            <a:off x="6156176" y="476672"/>
            <a:ext cx="2592288" cy="864096"/>
          </a:xfrm>
          <a:prstGeom prst="rect">
            <a:avLst/>
          </a:prstGeom>
        </p:spPr>
      </p:pic>
      <p:sp>
        <p:nvSpPr>
          <p:cNvPr id="12" name="10 Rectángulo"/>
          <p:cNvSpPr>
            <a:spLocks noChangeArrowheads="1"/>
          </p:cNvSpPr>
          <p:nvPr/>
        </p:nvSpPr>
        <p:spPr bwMode="auto">
          <a:xfrm>
            <a:off x="6660232" y="6021288"/>
            <a:ext cx="2053059" cy="276999"/>
          </a:xfrm>
          <a:prstGeom prst="rect">
            <a:avLst/>
          </a:prstGeom>
          <a:noFill/>
          <a:ln w="9525">
            <a:noFill/>
            <a:miter lim="800000"/>
            <a:headEnd/>
            <a:tailEnd/>
          </a:ln>
        </p:spPr>
        <p:txBody>
          <a:bodyPr wrap="square">
            <a:spAutoFit/>
          </a:bodyPr>
          <a:lstStyle/>
          <a:p>
            <a:pPr algn="ctr"/>
            <a:r>
              <a:rPr lang="es-ES" sz="1200" b="1" dirty="0" smtClean="0">
                <a:latin typeface="+mn-lt"/>
              </a:rPr>
              <a:t>www.eudermic.com</a:t>
            </a:r>
            <a:endParaRPr lang="es-MX" sz="1200" dirty="0">
              <a:latin typeface="+mn-lt"/>
            </a:endParaRPr>
          </a:p>
        </p:txBody>
      </p:sp>
      <p:sp>
        <p:nvSpPr>
          <p:cNvPr id="13" name="10 Rectángulo"/>
          <p:cNvSpPr>
            <a:spLocks noChangeArrowheads="1"/>
          </p:cNvSpPr>
          <p:nvPr/>
        </p:nvSpPr>
        <p:spPr bwMode="auto">
          <a:xfrm>
            <a:off x="323528" y="6021288"/>
            <a:ext cx="3312368" cy="276999"/>
          </a:xfrm>
          <a:prstGeom prst="rect">
            <a:avLst/>
          </a:prstGeom>
          <a:noFill/>
          <a:ln w="9525">
            <a:noFill/>
            <a:miter lim="800000"/>
            <a:headEnd/>
            <a:tailEnd/>
          </a:ln>
        </p:spPr>
        <p:txBody>
          <a:bodyPr wrap="square">
            <a:spAutoFit/>
          </a:bodyPr>
          <a:lstStyle/>
          <a:p>
            <a:pPr algn="ctr"/>
            <a:r>
              <a:rPr lang="es-ES" sz="1200" b="1" dirty="0" smtClean="0">
                <a:latin typeface="+mn-lt"/>
              </a:rPr>
              <a:t>www.cosmeticospersonalizables.mx</a:t>
            </a:r>
            <a:endParaRPr lang="es-MX" sz="1200" dirty="0">
              <a:latin typeface="+mn-lt"/>
            </a:endParaRPr>
          </a:p>
        </p:txBody>
      </p:sp>
      <p:pic>
        <p:nvPicPr>
          <p:cNvPr id="14" name="13 Imagen" descr="iconos-sociales.png"/>
          <p:cNvPicPr>
            <a:picLocks noChangeAspect="1"/>
          </p:cNvPicPr>
          <p:nvPr/>
        </p:nvPicPr>
        <p:blipFill>
          <a:blip r:embed="rId6" cstate="print"/>
          <a:stretch>
            <a:fillRect/>
          </a:stretch>
        </p:blipFill>
        <p:spPr>
          <a:xfrm>
            <a:off x="1331640" y="6381328"/>
            <a:ext cx="936104" cy="233129"/>
          </a:xfrm>
          <a:prstGeom prst="rect">
            <a:avLst/>
          </a:prstGeom>
        </p:spPr>
      </p:pic>
      <p:pic>
        <p:nvPicPr>
          <p:cNvPr id="15" name="14 Imagen" descr="iconos-sociales.png"/>
          <p:cNvPicPr>
            <a:picLocks noChangeAspect="1"/>
          </p:cNvPicPr>
          <p:nvPr/>
        </p:nvPicPr>
        <p:blipFill>
          <a:blip r:embed="rId6" cstate="print"/>
          <a:stretch>
            <a:fillRect/>
          </a:stretch>
        </p:blipFill>
        <p:spPr>
          <a:xfrm>
            <a:off x="7236296" y="6381328"/>
            <a:ext cx="936104" cy="23312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C:\Users\Diseño 2\Documents\transparencia.png"/>
          <p:cNvPicPr>
            <a:picLocks noChangeAspect="1" noChangeArrowheads="1"/>
          </p:cNvPicPr>
          <p:nvPr/>
        </p:nvPicPr>
        <p:blipFill>
          <a:blip r:embed="rId2" cstate="print"/>
          <a:srcRect/>
          <a:stretch>
            <a:fillRect/>
          </a:stretch>
        </p:blipFill>
        <p:spPr bwMode="auto">
          <a:xfrm>
            <a:off x="4716463" y="2636838"/>
            <a:ext cx="4032250" cy="3384550"/>
          </a:xfrm>
          <a:prstGeom prst="rect">
            <a:avLst/>
          </a:prstGeom>
          <a:noFill/>
          <a:ln w="9525">
            <a:noFill/>
            <a:miter lim="800000"/>
            <a:headEnd/>
            <a:tailEnd/>
          </a:ln>
        </p:spPr>
      </p:pic>
      <p:pic>
        <p:nvPicPr>
          <p:cNvPr id="4099" name="Picture 5" descr="C:\Users\Diseño 2\Documents\transparencia.png"/>
          <p:cNvPicPr>
            <a:picLocks noChangeAspect="1" noChangeArrowheads="1"/>
          </p:cNvPicPr>
          <p:nvPr/>
        </p:nvPicPr>
        <p:blipFill>
          <a:blip r:embed="rId2" cstate="print"/>
          <a:srcRect/>
          <a:stretch>
            <a:fillRect/>
          </a:stretch>
        </p:blipFill>
        <p:spPr bwMode="auto">
          <a:xfrm>
            <a:off x="468313" y="2636838"/>
            <a:ext cx="4032250" cy="3384550"/>
          </a:xfrm>
          <a:prstGeom prst="rect">
            <a:avLst/>
          </a:prstGeom>
          <a:noFill/>
          <a:ln w="9525">
            <a:noFill/>
            <a:miter lim="800000"/>
            <a:headEnd/>
            <a:tailEnd/>
          </a:ln>
        </p:spPr>
      </p:pic>
      <p:pic>
        <p:nvPicPr>
          <p:cNvPr id="2" name="3 Marcador de contenido" descr="MISION.png"/>
          <p:cNvPicPr>
            <a:picLocks noGrp="1" noChangeAspect="1"/>
          </p:cNvPicPr>
          <p:nvPr>
            <p:ph idx="1"/>
          </p:nvPr>
        </p:nvPicPr>
        <p:blipFill>
          <a:blip r:embed="rId3" cstate="print"/>
          <a:srcRect/>
          <a:stretch>
            <a:fillRect/>
          </a:stretch>
        </p:blipFill>
        <p:spPr>
          <a:xfrm>
            <a:off x="971550" y="836613"/>
            <a:ext cx="2759075" cy="1635125"/>
          </a:xfrm>
        </p:spPr>
      </p:pic>
      <p:sp>
        <p:nvSpPr>
          <p:cNvPr id="4100" name="5 CuadroTexto"/>
          <p:cNvSpPr txBox="1">
            <a:spLocks noChangeArrowheads="1"/>
          </p:cNvSpPr>
          <p:nvPr/>
        </p:nvSpPr>
        <p:spPr bwMode="auto">
          <a:xfrm>
            <a:off x="684213" y="2781300"/>
            <a:ext cx="3600450" cy="3308598"/>
          </a:xfrm>
          <a:prstGeom prst="rect">
            <a:avLst/>
          </a:prstGeom>
          <a:noFill/>
          <a:ln w="9525">
            <a:noFill/>
            <a:miter lim="800000"/>
            <a:headEnd/>
            <a:tailEnd/>
          </a:ln>
        </p:spPr>
        <p:txBody>
          <a:bodyPr>
            <a:spAutoFit/>
          </a:bodyPr>
          <a:lstStyle/>
          <a:p>
            <a:pPr algn="ctr"/>
            <a:r>
              <a:rPr lang="es-MX" sz="1900" dirty="0">
                <a:latin typeface="Swis721 Lt BT" pitchFamily="34" charset="0"/>
              </a:rPr>
              <a:t>Nuestro objetivo principal es satisfacer las expectativas de nuestros clientes ofreciéndoles productos de alta calidad y eficacia conociendo el funcionamiento de todos los procesos y métodos  de fabricación de los productos cosméticos y estando al día en las últimas tendencias y novedades en materias primas.</a:t>
            </a:r>
          </a:p>
        </p:txBody>
      </p:sp>
      <p:pic>
        <p:nvPicPr>
          <p:cNvPr id="4101" name="9 Imagen" descr="VISION.png"/>
          <p:cNvPicPr>
            <a:picLocks noChangeAspect="1"/>
          </p:cNvPicPr>
          <p:nvPr/>
        </p:nvPicPr>
        <p:blipFill>
          <a:blip r:embed="rId4" cstate="print"/>
          <a:srcRect/>
          <a:stretch>
            <a:fillRect/>
          </a:stretch>
        </p:blipFill>
        <p:spPr bwMode="auto">
          <a:xfrm>
            <a:off x="5076825" y="765175"/>
            <a:ext cx="2808288" cy="1663700"/>
          </a:xfrm>
          <a:prstGeom prst="rect">
            <a:avLst/>
          </a:prstGeom>
          <a:noFill/>
          <a:ln w="9525">
            <a:noFill/>
            <a:miter lim="800000"/>
            <a:headEnd/>
            <a:tailEnd/>
          </a:ln>
        </p:spPr>
      </p:pic>
      <p:sp>
        <p:nvSpPr>
          <p:cNvPr id="4103" name="12 CuadroTexto"/>
          <p:cNvSpPr txBox="1">
            <a:spLocks noChangeArrowheads="1"/>
          </p:cNvSpPr>
          <p:nvPr/>
        </p:nvSpPr>
        <p:spPr bwMode="auto">
          <a:xfrm>
            <a:off x="5003800" y="2708275"/>
            <a:ext cx="3455988" cy="3309938"/>
          </a:xfrm>
          <a:prstGeom prst="rect">
            <a:avLst/>
          </a:prstGeom>
          <a:noFill/>
          <a:ln w="9525">
            <a:noFill/>
            <a:miter lim="800000"/>
            <a:headEnd/>
            <a:tailEnd/>
          </a:ln>
        </p:spPr>
        <p:txBody>
          <a:bodyPr>
            <a:spAutoFit/>
          </a:bodyPr>
          <a:lstStyle/>
          <a:p>
            <a:pPr algn="ctr"/>
            <a:r>
              <a:rPr lang="es-MX" sz="1900" dirty="0">
                <a:latin typeface="Swis721 Lt BT" pitchFamily="34" charset="0"/>
              </a:rPr>
              <a:t>Ser una empresa líder en la Fabricación de cosméticos esforzándonos día a día para que nuestros productos sean innovadores a precios competitivos y que nos reconozcan como una organización dedicada en lo absoluto a nuestros clientes donde el mejor servicio es nuestra prioridad.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100"/>
                                        </p:tgtEl>
                                        <p:attrNameLst>
                                          <p:attrName>style.visibility</p:attrName>
                                        </p:attrNameLst>
                                      </p:cBhvr>
                                      <p:to>
                                        <p:strVal val="visible"/>
                                      </p:to>
                                    </p:set>
                                    <p:anim calcmode="lin" valueType="num">
                                      <p:cBhvr additive="base">
                                        <p:cTn id="10" dur="2000" fill="hold"/>
                                        <p:tgtEl>
                                          <p:spTgt spid="4100"/>
                                        </p:tgtEl>
                                        <p:attrNameLst>
                                          <p:attrName>ppt_x</p:attrName>
                                        </p:attrNameLst>
                                      </p:cBhvr>
                                      <p:tavLst>
                                        <p:tav tm="0">
                                          <p:val>
                                            <p:strVal val="#ppt_x"/>
                                          </p:val>
                                        </p:tav>
                                        <p:tav tm="100000">
                                          <p:val>
                                            <p:strVal val="#ppt_x"/>
                                          </p:val>
                                        </p:tav>
                                      </p:tavLst>
                                    </p:anim>
                                    <p:anim calcmode="lin" valueType="num">
                                      <p:cBhvr additive="base">
                                        <p:cTn id="11" dur="20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4101"/>
                                        </p:tgtEl>
                                        <p:attrNameLst>
                                          <p:attrName>style.visibility</p:attrName>
                                        </p:attrNameLst>
                                      </p:cBhvr>
                                      <p:to>
                                        <p:strVal val="visible"/>
                                      </p:to>
                                    </p:set>
                                    <p:animEffect transition="in" filter="box(in)">
                                      <p:cBhvr>
                                        <p:cTn id="16" dur="2000"/>
                                        <p:tgtEl>
                                          <p:spTgt spid="4101"/>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4103"/>
                                        </p:tgtEl>
                                        <p:attrNameLst>
                                          <p:attrName>style.visibility</p:attrName>
                                        </p:attrNameLst>
                                      </p:cBhvr>
                                      <p:to>
                                        <p:strVal val="visible"/>
                                      </p:to>
                                    </p:set>
                                    <p:anim calcmode="lin" valueType="num">
                                      <p:cBhvr additive="base">
                                        <p:cTn id="19" dur="2000" fill="hold"/>
                                        <p:tgtEl>
                                          <p:spTgt spid="4103"/>
                                        </p:tgtEl>
                                        <p:attrNameLst>
                                          <p:attrName>ppt_x</p:attrName>
                                        </p:attrNameLst>
                                      </p:cBhvr>
                                      <p:tavLst>
                                        <p:tav tm="0">
                                          <p:val>
                                            <p:strVal val="#ppt_x"/>
                                          </p:val>
                                        </p:tav>
                                        <p:tav tm="100000">
                                          <p:val>
                                            <p:strVal val="#ppt_x"/>
                                          </p:val>
                                        </p:tav>
                                      </p:tavLst>
                                    </p:anim>
                                    <p:anim calcmode="lin" valueType="num">
                                      <p:cBhvr additive="base">
                                        <p:cTn id="20" dur="2000" fill="hold"/>
                                        <p:tgtEl>
                                          <p:spTgt spid="4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13 Imagen" descr="shutterstock_75079186 copia.png"/>
          <p:cNvPicPr>
            <a:picLocks noChangeAspect="1"/>
          </p:cNvPicPr>
          <p:nvPr/>
        </p:nvPicPr>
        <p:blipFill>
          <a:blip r:embed="rId2" cstate="print"/>
          <a:srcRect/>
          <a:stretch>
            <a:fillRect/>
          </a:stretch>
        </p:blipFill>
        <p:spPr bwMode="auto">
          <a:xfrm>
            <a:off x="0" y="188913"/>
            <a:ext cx="5675313" cy="6669087"/>
          </a:xfrm>
          <a:prstGeom prst="rect">
            <a:avLst/>
          </a:prstGeom>
          <a:noFill/>
          <a:ln w="9525">
            <a:noFill/>
            <a:miter lim="800000"/>
            <a:headEnd/>
            <a:tailEnd/>
          </a:ln>
        </p:spPr>
      </p:pic>
      <p:sp>
        <p:nvSpPr>
          <p:cNvPr id="3" name="2 CuadroTexto"/>
          <p:cNvSpPr txBox="1"/>
          <p:nvPr/>
        </p:nvSpPr>
        <p:spPr>
          <a:xfrm>
            <a:off x="4572000" y="1772817"/>
            <a:ext cx="4321175" cy="2554545"/>
          </a:xfrm>
          <a:prstGeom prst="rect">
            <a:avLst/>
          </a:prstGeom>
          <a:noFill/>
        </p:spPr>
        <p:txBody>
          <a:bodyPr wrap="square">
            <a:spAutoFit/>
          </a:bodyPr>
          <a:lstStyle/>
          <a:p>
            <a:pPr>
              <a:defRPr/>
            </a:pPr>
            <a:r>
              <a:rPr lang="es-MX" sz="4000" dirty="0">
                <a:solidFill>
                  <a:schemeClr val="tx1">
                    <a:lumMod val="85000"/>
                    <a:lumOff val="15000"/>
                  </a:schemeClr>
                </a:solidFill>
                <a:latin typeface="Swis721 Lt BT" pitchFamily="34" charset="0"/>
                <a:ea typeface="Roboto" pitchFamily="2" charset="0"/>
              </a:rPr>
              <a:t>Para tratamientos en Spa, </a:t>
            </a:r>
            <a:endParaRPr lang="es-MX" sz="4000" dirty="0" smtClean="0">
              <a:solidFill>
                <a:schemeClr val="tx1">
                  <a:lumMod val="85000"/>
                  <a:lumOff val="15000"/>
                </a:schemeClr>
              </a:solidFill>
              <a:latin typeface="Swis721 Lt BT" pitchFamily="34" charset="0"/>
              <a:ea typeface="Roboto" pitchFamily="2" charset="0"/>
            </a:endParaRPr>
          </a:p>
          <a:p>
            <a:pPr>
              <a:defRPr/>
            </a:pPr>
            <a:r>
              <a:rPr lang="es-MX" sz="4000" dirty="0" smtClean="0">
                <a:solidFill>
                  <a:schemeClr val="tx1">
                    <a:lumMod val="85000"/>
                    <a:lumOff val="15000"/>
                  </a:schemeClr>
                </a:solidFill>
                <a:latin typeface="Swis721 Lt BT" pitchFamily="34" charset="0"/>
                <a:ea typeface="Roboto" pitchFamily="2" charset="0"/>
              </a:rPr>
              <a:t>promueve</a:t>
            </a:r>
            <a:endParaRPr lang="es-MX" sz="4000" dirty="0">
              <a:solidFill>
                <a:schemeClr val="tx1">
                  <a:lumMod val="85000"/>
                  <a:lumOff val="15000"/>
                </a:schemeClr>
              </a:solidFill>
              <a:latin typeface="Swis721 Lt BT" pitchFamily="34" charset="0"/>
              <a:ea typeface="Roboto" pitchFamily="2" charset="0"/>
            </a:endParaRPr>
          </a:p>
          <a:p>
            <a:pPr algn="ctr">
              <a:defRPr/>
            </a:pPr>
            <a:endParaRPr lang="es-MX" sz="4000" dirty="0">
              <a:solidFill>
                <a:schemeClr val="tx1">
                  <a:lumMod val="85000"/>
                  <a:lumOff val="15000"/>
                </a:schemeClr>
              </a:solidFill>
              <a:latin typeface="Roboto" pitchFamily="2" charset="0"/>
              <a:ea typeface="Roboto" pitchFamily="2" charset="0"/>
            </a:endParaRPr>
          </a:p>
        </p:txBody>
      </p:sp>
      <p:sp>
        <p:nvSpPr>
          <p:cNvPr id="4" name="3 CuadroTexto"/>
          <p:cNvSpPr txBox="1"/>
          <p:nvPr/>
        </p:nvSpPr>
        <p:spPr>
          <a:xfrm>
            <a:off x="5327576" y="3717032"/>
            <a:ext cx="3816424" cy="2585323"/>
          </a:xfrm>
          <a:prstGeom prst="rect">
            <a:avLst/>
          </a:prstGeom>
          <a:noFill/>
        </p:spPr>
        <p:txBody>
          <a:bodyPr wrap="square">
            <a:spAutoFit/>
          </a:bodyPr>
          <a:lstStyle/>
          <a:p>
            <a:pPr>
              <a:defRPr/>
            </a:pPr>
            <a:r>
              <a:rPr lang="es-MX" sz="4000" dirty="0">
                <a:solidFill>
                  <a:srgbClr val="7131A1"/>
                </a:solidFill>
                <a:latin typeface="Swis721 Lt BT" pitchFamily="34" charset="0"/>
                <a:ea typeface="Roboto" pitchFamily="2" charset="0"/>
              </a:rPr>
              <a:t>Tu</a:t>
            </a:r>
            <a:r>
              <a:rPr lang="es-MX" sz="4000" dirty="0">
                <a:latin typeface="Swis721 Lt BT" pitchFamily="34" charset="0"/>
                <a:ea typeface="Roboto" pitchFamily="2" charset="0"/>
              </a:rPr>
              <a:t> </a:t>
            </a:r>
            <a:r>
              <a:rPr lang="es-MX" sz="4000" dirty="0">
                <a:solidFill>
                  <a:schemeClr val="tx1">
                    <a:lumMod val="85000"/>
                    <a:lumOff val="15000"/>
                  </a:schemeClr>
                </a:solidFill>
                <a:latin typeface="Swis721 Lt BT" pitchFamily="34" charset="0"/>
                <a:ea typeface="Roboto" pitchFamily="2" charset="0"/>
              </a:rPr>
              <a:t>marca</a:t>
            </a:r>
            <a:r>
              <a:rPr lang="es-MX" sz="4000" dirty="0" smtClean="0">
                <a:solidFill>
                  <a:schemeClr val="tx1">
                    <a:lumMod val="85000"/>
                    <a:lumOff val="15000"/>
                  </a:schemeClr>
                </a:solidFill>
                <a:latin typeface="Swis721 Lt BT" pitchFamily="34" charset="0"/>
                <a:ea typeface="Roboto" pitchFamily="2" charset="0"/>
              </a:rPr>
              <a:t>, tu imagen con tus clientes</a:t>
            </a:r>
            <a:endParaRPr lang="es-MX" sz="4000" dirty="0">
              <a:solidFill>
                <a:schemeClr val="tx1">
                  <a:lumMod val="85000"/>
                  <a:lumOff val="15000"/>
                </a:schemeClr>
              </a:solidFill>
              <a:latin typeface="Swis721 Lt BT" pitchFamily="34" charset="0"/>
              <a:ea typeface="Roboto" pitchFamily="2" charset="0"/>
            </a:endParaRPr>
          </a:p>
          <a:p>
            <a:pPr>
              <a:defRPr/>
            </a:pPr>
            <a:endParaRPr lang="es-MX" sz="4200" dirty="0">
              <a:latin typeface="Roboto" pitchFamily="2" charset="0"/>
              <a:ea typeface="Roboto"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C:\Users\Diseño 2\Documents\transparencia.png"/>
          <p:cNvPicPr>
            <a:picLocks noChangeAspect="1" noChangeArrowheads="1"/>
          </p:cNvPicPr>
          <p:nvPr/>
        </p:nvPicPr>
        <p:blipFill>
          <a:blip r:embed="rId2" cstate="print"/>
          <a:srcRect/>
          <a:stretch>
            <a:fillRect/>
          </a:stretch>
        </p:blipFill>
        <p:spPr bwMode="auto">
          <a:xfrm>
            <a:off x="3779838" y="4292600"/>
            <a:ext cx="5364162" cy="1873250"/>
          </a:xfrm>
          <a:prstGeom prst="rect">
            <a:avLst/>
          </a:prstGeom>
          <a:noFill/>
          <a:ln w="9525">
            <a:noFill/>
            <a:miter lim="800000"/>
            <a:headEnd/>
            <a:tailEnd/>
          </a:ln>
        </p:spPr>
      </p:pic>
      <p:pic>
        <p:nvPicPr>
          <p:cNvPr id="4" name="3 Imagen" descr="ceraderm chocolate.png"/>
          <p:cNvPicPr>
            <a:picLocks noChangeAspect="1"/>
          </p:cNvPicPr>
          <p:nvPr/>
        </p:nvPicPr>
        <p:blipFill>
          <a:blip r:embed="rId3" cstate="print"/>
          <a:stretch>
            <a:fillRect/>
          </a:stretch>
        </p:blipFill>
        <p:spPr>
          <a:xfrm>
            <a:off x="4932363" y="2276475"/>
            <a:ext cx="1655762" cy="1944688"/>
          </a:xfrm>
          <a:prstGeom prst="rect">
            <a:avLst/>
          </a:prstGeom>
          <a:effectLst>
            <a:outerShdw blurRad="50800" dist="38100" dir="10800000" algn="r" rotWithShape="0">
              <a:prstClr val="black">
                <a:alpha val="40000"/>
              </a:prstClr>
            </a:outerShdw>
          </a:effectLst>
        </p:spPr>
      </p:pic>
      <p:pic>
        <p:nvPicPr>
          <p:cNvPr id="5" name="4 Imagen" descr="ceraderm hierba buena.png"/>
          <p:cNvPicPr>
            <a:picLocks noChangeAspect="1"/>
          </p:cNvPicPr>
          <p:nvPr/>
        </p:nvPicPr>
        <p:blipFill>
          <a:blip r:embed="rId4" cstate="print"/>
          <a:stretch>
            <a:fillRect/>
          </a:stretch>
        </p:blipFill>
        <p:spPr>
          <a:xfrm>
            <a:off x="6372225" y="2276475"/>
            <a:ext cx="1752600" cy="2000250"/>
          </a:xfrm>
          <a:prstGeom prst="rect">
            <a:avLst/>
          </a:prstGeom>
          <a:effectLst>
            <a:outerShdw blurRad="50800" dist="38100" dir="18900000" algn="bl" rotWithShape="0">
              <a:prstClr val="black">
                <a:alpha val="40000"/>
              </a:prstClr>
            </a:outerShdw>
          </a:effectLst>
        </p:spPr>
      </p:pic>
      <p:pic>
        <p:nvPicPr>
          <p:cNvPr id="6" name="5 Imagen" descr="ceraderm durazno.png"/>
          <p:cNvPicPr>
            <a:picLocks noChangeAspect="1"/>
          </p:cNvPicPr>
          <p:nvPr/>
        </p:nvPicPr>
        <p:blipFill>
          <a:blip r:embed="rId5" cstate="print"/>
          <a:stretch>
            <a:fillRect/>
          </a:stretch>
        </p:blipFill>
        <p:spPr>
          <a:xfrm>
            <a:off x="5652120" y="692696"/>
            <a:ext cx="1671635" cy="1857388"/>
          </a:xfrm>
          <a:prstGeom prst="rect">
            <a:avLst/>
          </a:prstGeom>
          <a:effectLst>
            <a:innerShdw blurRad="63500" dist="50800" dir="13500000">
              <a:prstClr val="black">
                <a:alpha val="50000"/>
              </a:prstClr>
            </a:innerShdw>
          </a:effectLst>
        </p:spPr>
      </p:pic>
      <p:pic>
        <p:nvPicPr>
          <p:cNvPr id="6150" name="Picture 4" descr="C:\Users\Diseño 2\Documents\tira-cosm.png"/>
          <p:cNvPicPr>
            <a:picLocks noChangeAspect="1" noChangeArrowheads="1"/>
          </p:cNvPicPr>
          <p:nvPr/>
        </p:nvPicPr>
        <p:blipFill>
          <a:blip r:embed="rId6" cstate="print"/>
          <a:srcRect/>
          <a:stretch>
            <a:fillRect/>
          </a:stretch>
        </p:blipFill>
        <p:spPr bwMode="auto">
          <a:xfrm>
            <a:off x="0" y="260350"/>
            <a:ext cx="4356100" cy="666750"/>
          </a:xfrm>
          <a:prstGeom prst="rect">
            <a:avLst/>
          </a:prstGeom>
          <a:noFill/>
          <a:ln w="9525">
            <a:noFill/>
            <a:miter lim="800000"/>
            <a:headEnd/>
            <a:tailEnd/>
          </a:ln>
        </p:spPr>
      </p:pic>
      <p:sp>
        <p:nvSpPr>
          <p:cNvPr id="10" name="9 CuadroTexto"/>
          <p:cNvSpPr txBox="1"/>
          <p:nvPr/>
        </p:nvSpPr>
        <p:spPr>
          <a:xfrm>
            <a:off x="179388" y="260350"/>
            <a:ext cx="3887787" cy="646113"/>
          </a:xfrm>
          <a:prstGeom prst="rect">
            <a:avLst/>
          </a:prstGeom>
          <a:noFill/>
        </p:spPr>
        <p:txBody>
          <a:bodyPr>
            <a:spAutoFit/>
          </a:bodyPr>
          <a:lstStyle/>
          <a:p>
            <a:pPr>
              <a:defRPr/>
            </a:pPr>
            <a:r>
              <a:rPr lang="es-MX" sz="3600" dirty="0">
                <a:solidFill>
                  <a:schemeClr val="bg1">
                    <a:lumMod val="95000"/>
                  </a:schemeClr>
                </a:solidFill>
                <a:latin typeface="Swis721 Lt BT" pitchFamily="34" charset="0"/>
                <a:ea typeface="Roboto" pitchFamily="2" charset="0"/>
              </a:rPr>
              <a:t>Cera para depilar</a:t>
            </a:r>
          </a:p>
        </p:txBody>
      </p:sp>
      <p:pic>
        <p:nvPicPr>
          <p:cNvPr id="6152" name="Picture 7" descr="C:\Users\Diseño 2\Documents\shutterstock_65617258 copia.png"/>
          <p:cNvPicPr>
            <a:picLocks noChangeAspect="1" noChangeArrowheads="1"/>
          </p:cNvPicPr>
          <p:nvPr/>
        </p:nvPicPr>
        <p:blipFill>
          <a:blip r:embed="rId7" cstate="print"/>
          <a:srcRect l="14603"/>
          <a:stretch>
            <a:fillRect/>
          </a:stretch>
        </p:blipFill>
        <p:spPr bwMode="auto">
          <a:xfrm>
            <a:off x="0" y="836613"/>
            <a:ext cx="5108575" cy="5840412"/>
          </a:xfrm>
          <a:prstGeom prst="rect">
            <a:avLst/>
          </a:prstGeom>
          <a:noFill/>
          <a:ln w="9525">
            <a:noFill/>
            <a:miter lim="800000"/>
            <a:headEnd/>
            <a:tailEnd/>
          </a:ln>
        </p:spPr>
      </p:pic>
      <p:sp>
        <p:nvSpPr>
          <p:cNvPr id="6153" name="15 Rectángulo"/>
          <p:cNvSpPr>
            <a:spLocks noChangeArrowheads="1"/>
          </p:cNvSpPr>
          <p:nvPr/>
        </p:nvSpPr>
        <p:spPr bwMode="auto">
          <a:xfrm>
            <a:off x="4211638" y="4508500"/>
            <a:ext cx="4572000" cy="1477328"/>
          </a:xfrm>
          <a:prstGeom prst="rect">
            <a:avLst/>
          </a:prstGeom>
          <a:noFill/>
          <a:ln w="9525">
            <a:noFill/>
            <a:miter lim="800000"/>
            <a:headEnd/>
            <a:tailEnd/>
          </a:ln>
        </p:spPr>
        <p:txBody>
          <a:bodyPr>
            <a:spAutoFit/>
          </a:bodyPr>
          <a:lstStyle/>
          <a:p>
            <a:pPr algn="just"/>
            <a:r>
              <a:rPr lang="es-MX" dirty="0">
                <a:latin typeface="+mn-lt"/>
              </a:rPr>
              <a:t>Nuestras ceras son elaboradas con </a:t>
            </a:r>
            <a:br>
              <a:rPr lang="es-MX" dirty="0">
                <a:latin typeface="+mn-lt"/>
              </a:rPr>
            </a:br>
            <a:r>
              <a:rPr lang="es-MX" dirty="0">
                <a:latin typeface="+mn-lt"/>
              </a:rPr>
              <a:t>ingredientes y extractos 100% naturales y su calidad está Respaldada por expertos </a:t>
            </a:r>
            <a:r>
              <a:rPr lang="es-MX" b="1" dirty="0">
                <a:latin typeface="+mn-lt"/>
              </a:rPr>
              <a:t>Dermatólogos</a:t>
            </a:r>
            <a:r>
              <a:rPr lang="es-MX" dirty="0">
                <a:latin typeface="+mn-lt"/>
              </a:rPr>
              <a:t>. Sienta los beneficios en su piel y disfrute de sus deliciosos aromas.</a:t>
            </a:r>
          </a:p>
        </p:txBody>
      </p:sp>
      <p:sp>
        <p:nvSpPr>
          <p:cNvPr id="6154" name="16 Rectángulo"/>
          <p:cNvSpPr>
            <a:spLocks noChangeArrowheads="1"/>
          </p:cNvSpPr>
          <p:nvPr/>
        </p:nvSpPr>
        <p:spPr bwMode="auto">
          <a:xfrm>
            <a:off x="323850" y="6308725"/>
            <a:ext cx="8569325" cy="276999"/>
          </a:xfrm>
          <a:prstGeom prst="rect">
            <a:avLst/>
          </a:prstGeom>
          <a:noFill/>
          <a:ln w="9525">
            <a:noFill/>
            <a:miter lim="800000"/>
            <a:headEnd/>
            <a:tailEnd/>
          </a:ln>
        </p:spPr>
        <p:txBody>
          <a:bodyPr>
            <a:spAutoFit/>
          </a:bodyPr>
          <a:lstStyle/>
          <a:p>
            <a:pPr algn="ctr"/>
            <a:r>
              <a:rPr lang="es-ES" sz="1200" b="1" dirty="0">
                <a:latin typeface="+mn-lt"/>
              </a:rPr>
              <a:t>Ingredientes: Brea </a:t>
            </a:r>
            <a:r>
              <a:rPr lang="es-ES" sz="1200" b="1" dirty="0" err="1">
                <a:latin typeface="+mn-lt"/>
              </a:rPr>
              <a:t>Colofoniana</a:t>
            </a:r>
            <a:r>
              <a:rPr lang="es-ES" sz="1200" b="1" dirty="0">
                <a:latin typeface="+mn-lt"/>
              </a:rPr>
              <a:t>, Cera de Abeja, Aceite de Árnica Aceite de Caléndula, Bióxido de Titanio.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C:\Users\Diseño 2\Documents\transparencia.png"/>
          <p:cNvPicPr>
            <a:picLocks noChangeAspect="1" noChangeArrowheads="1"/>
          </p:cNvPicPr>
          <p:nvPr/>
        </p:nvPicPr>
        <p:blipFill>
          <a:blip r:embed="rId2" cstate="print"/>
          <a:srcRect/>
          <a:stretch>
            <a:fillRect/>
          </a:stretch>
        </p:blipFill>
        <p:spPr bwMode="auto">
          <a:xfrm>
            <a:off x="3276600" y="3644900"/>
            <a:ext cx="5688013" cy="2305050"/>
          </a:xfrm>
          <a:prstGeom prst="rect">
            <a:avLst/>
          </a:prstGeom>
          <a:noFill/>
          <a:ln w="9525">
            <a:noFill/>
            <a:miter lim="800000"/>
            <a:headEnd/>
            <a:tailEnd/>
          </a:ln>
        </p:spPr>
      </p:pic>
      <p:pic>
        <p:nvPicPr>
          <p:cNvPr id="7171" name="Picture 4" descr="C:\Documentos Compartidos Diseño 2\COSMETICOS-PERSONALIZABLES\pikkelysömör-psori mini.png"/>
          <p:cNvPicPr>
            <a:picLocks noChangeAspect="1" noChangeArrowheads="1"/>
          </p:cNvPicPr>
          <p:nvPr/>
        </p:nvPicPr>
        <p:blipFill>
          <a:blip r:embed="rId3" cstate="print"/>
          <a:srcRect/>
          <a:stretch>
            <a:fillRect/>
          </a:stretch>
        </p:blipFill>
        <p:spPr bwMode="auto">
          <a:xfrm>
            <a:off x="0" y="1341438"/>
            <a:ext cx="3676650" cy="5516562"/>
          </a:xfrm>
          <a:prstGeom prst="rect">
            <a:avLst/>
          </a:prstGeom>
          <a:noFill/>
          <a:ln w="9525">
            <a:noFill/>
            <a:miter lim="800000"/>
            <a:headEnd/>
            <a:tailEnd/>
          </a:ln>
        </p:spPr>
      </p:pic>
      <p:pic>
        <p:nvPicPr>
          <p:cNvPr id="7172" name="Picture 2" descr="C:\Users\Diseño 2\Documents\tira-cosm2.png"/>
          <p:cNvPicPr>
            <a:picLocks noChangeAspect="1" noChangeArrowheads="1"/>
          </p:cNvPicPr>
          <p:nvPr/>
        </p:nvPicPr>
        <p:blipFill>
          <a:blip r:embed="rId4" cstate="print"/>
          <a:srcRect/>
          <a:stretch>
            <a:fillRect/>
          </a:stretch>
        </p:blipFill>
        <p:spPr bwMode="auto">
          <a:xfrm>
            <a:off x="0" y="260350"/>
            <a:ext cx="4716463" cy="1143000"/>
          </a:xfrm>
          <a:prstGeom prst="rect">
            <a:avLst/>
          </a:prstGeom>
          <a:noFill/>
          <a:ln w="9525">
            <a:noFill/>
            <a:miter lim="800000"/>
            <a:headEnd/>
            <a:tailEnd/>
          </a:ln>
        </p:spPr>
      </p:pic>
      <p:sp>
        <p:nvSpPr>
          <p:cNvPr id="5" name="4 CuadroTexto"/>
          <p:cNvSpPr txBox="1"/>
          <p:nvPr/>
        </p:nvSpPr>
        <p:spPr>
          <a:xfrm>
            <a:off x="179388" y="260350"/>
            <a:ext cx="4392612" cy="1016000"/>
          </a:xfrm>
          <a:prstGeom prst="rect">
            <a:avLst/>
          </a:prstGeom>
          <a:noFill/>
        </p:spPr>
        <p:txBody>
          <a:bodyPr>
            <a:spAutoFit/>
          </a:bodyPr>
          <a:lstStyle/>
          <a:p>
            <a:pPr>
              <a:defRPr/>
            </a:pPr>
            <a:r>
              <a:rPr lang="es-MX" sz="3000" dirty="0">
                <a:solidFill>
                  <a:schemeClr val="bg1">
                    <a:lumMod val="95000"/>
                  </a:schemeClr>
                </a:solidFill>
                <a:latin typeface="Swis721 Lt BT" pitchFamily="34" charset="0"/>
                <a:ea typeface="Roboto" pitchFamily="2" charset="0"/>
              </a:rPr>
              <a:t>Crema Lifting de Noche Piel Mixta-</a:t>
            </a:r>
            <a:r>
              <a:rPr lang="es-MX" sz="3000" dirty="0" err="1">
                <a:solidFill>
                  <a:schemeClr val="bg1">
                    <a:lumMod val="95000"/>
                  </a:schemeClr>
                </a:solidFill>
                <a:latin typeface="Swis721 Lt BT" pitchFamily="34" charset="0"/>
                <a:ea typeface="Roboto" pitchFamily="2" charset="0"/>
              </a:rPr>
              <a:t>Alípica</a:t>
            </a:r>
            <a:endParaRPr lang="es-MX" sz="3000" dirty="0">
              <a:solidFill>
                <a:schemeClr val="bg1">
                  <a:lumMod val="95000"/>
                </a:schemeClr>
              </a:solidFill>
              <a:latin typeface="Swis721 Lt BT" pitchFamily="34" charset="0"/>
              <a:ea typeface="Roboto" pitchFamily="2" charset="0"/>
            </a:endParaRPr>
          </a:p>
        </p:txBody>
      </p:sp>
      <p:pic>
        <p:nvPicPr>
          <p:cNvPr id="18435" name="Picture 3" descr="C:\Documentos Compartidos Diseño 2\COSMETICOS-PERSONALIZABLES\fotos productos personaliables\DSCN4403.png"/>
          <p:cNvPicPr>
            <a:picLocks noChangeAspect="1" noChangeArrowheads="1"/>
          </p:cNvPicPr>
          <p:nvPr/>
        </p:nvPicPr>
        <p:blipFill>
          <a:blip r:embed="rId5" cstate="print"/>
          <a:srcRect/>
          <a:stretch>
            <a:fillRect/>
          </a:stretch>
        </p:blipFill>
        <p:spPr bwMode="auto">
          <a:xfrm>
            <a:off x="4716463" y="477838"/>
            <a:ext cx="3240087" cy="3262312"/>
          </a:xfrm>
          <a:prstGeom prst="rect">
            <a:avLst/>
          </a:prstGeom>
          <a:ln>
            <a:noFill/>
          </a:ln>
          <a:effectLst>
            <a:outerShdw blurRad="292100" dist="139700" dir="2700000" algn="tl" rotWithShape="0">
              <a:srgbClr val="333333">
                <a:alpha val="65000"/>
              </a:srgbClr>
            </a:outerShdw>
          </a:effectLst>
        </p:spPr>
      </p:pic>
      <p:sp>
        <p:nvSpPr>
          <p:cNvPr id="7175" name="8 Rectángulo"/>
          <p:cNvSpPr>
            <a:spLocks noChangeArrowheads="1"/>
          </p:cNvSpPr>
          <p:nvPr/>
        </p:nvSpPr>
        <p:spPr bwMode="auto">
          <a:xfrm>
            <a:off x="3348038" y="3789363"/>
            <a:ext cx="5472112" cy="2308324"/>
          </a:xfrm>
          <a:prstGeom prst="rect">
            <a:avLst/>
          </a:prstGeom>
          <a:noFill/>
          <a:ln w="9525">
            <a:noFill/>
            <a:miter lim="800000"/>
            <a:headEnd/>
            <a:tailEnd/>
          </a:ln>
        </p:spPr>
        <p:txBody>
          <a:bodyPr>
            <a:spAutoFit/>
          </a:bodyPr>
          <a:lstStyle/>
          <a:p>
            <a:pPr algn="just"/>
            <a:r>
              <a:rPr lang="es-ES" dirty="0">
                <a:latin typeface="+mn-lt"/>
              </a:rPr>
              <a:t>Es una crema nutritiva rica en ingredientes activos, que favorece la activación del metabolismo celular, humecta a profundidad proporcionando </a:t>
            </a:r>
            <a:r>
              <a:rPr lang="es-ES" dirty="0" err="1">
                <a:latin typeface="+mn-lt"/>
              </a:rPr>
              <a:t>emoliencia</a:t>
            </a:r>
            <a:r>
              <a:rPr lang="es-ES" dirty="0">
                <a:latin typeface="+mn-lt"/>
              </a:rPr>
              <a:t>. Lo cual vemos reflejado en un cutis suave, hidratado y tonificado, en el que las líneas de expresión disminuyen paulatinamente o tardan más es aparecer gracias a su acción reparadora y regeneradora nocturna.</a:t>
            </a:r>
            <a:endParaRPr lang="es-MX" dirty="0">
              <a:latin typeface="+mn-lt"/>
            </a:endParaRPr>
          </a:p>
        </p:txBody>
      </p:sp>
      <p:sp>
        <p:nvSpPr>
          <p:cNvPr id="7176" name="10 Rectángulo"/>
          <p:cNvSpPr>
            <a:spLocks noChangeArrowheads="1"/>
          </p:cNvSpPr>
          <p:nvPr/>
        </p:nvSpPr>
        <p:spPr bwMode="auto">
          <a:xfrm>
            <a:off x="3492500" y="6237312"/>
            <a:ext cx="5400675" cy="461665"/>
          </a:xfrm>
          <a:prstGeom prst="rect">
            <a:avLst/>
          </a:prstGeom>
          <a:noFill/>
          <a:ln w="9525">
            <a:noFill/>
            <a:miter lim="800000"/>
            <a:headEnd/>
            <a:tailEnd/>
          </a:ln>
        </p:spPr>
        <p:txBody>
          <a:bodyPr>
            <a:spAutoFit/>
          </a:bodyPr>
          <a:lstStyle/>
          <a:p>
            <a:pPr algn="ctr"/>
            <a:r>
              <a:rPr lang="es-ES" sz="1200" b="1" dirty="0">
                <a:latin typeface="+mn-lt"/>
              </a:rPr>
              <a:t>Ingredientes Activos: </a:t>
            </a:r>
            <a:r>
              <a:rPr lang="es-ES" sz="1200" b="1" dirty="0" err="1">
                <a:latin typeface="+mn-lt"/>
              </a:rPr>
              <a:t>Revitalin</a:t>
            </a:r>
            <a:r>
              <a:rPr lang="es-ES" sz="1200" b="1" dirty="0">
                <a:latin typeface="+mn-lt"/>
              </a:rPr>
              <a:t>,</a:t>
            </a:r>
            <a:r>
              <a:rPr lang="es-ES" sz="1200" dirty="0">
                <a:latin typeface="+mn-lt"/>
              </a:rPr>
              <a:t> </a:t>
            </a:r>
            <a:r>
              <a:rPr lang="es-ES" sz="1200" b="1" dirty="0">
                <a:latin typeface="+mn-lt"/>
              </a:rPr>
              <a:t>Acetato De Vitamina E, Elastina Hidrolizada, Colágeno, Aceite De Jojoba </a:t>
            </a:r>
            <a:r>
              <a:rPr lang="es-ES" sz="1200" b="1" dirty="0" err="1">
                <a:latin typeface="+mn-lt"/>
              </a:rPr>
              <a:t>Higroplex</a:t>
            </a:r>
            <a:r>
              <a:rPr lang="es-ES" sz="1200" b="1" dirty="0">
                <a:latin typeface="+mn-lt"/>
              </a:rPr>
              <a:t> HHG</a:t>
            </a:r>
            <a:endParaRPr lang="es-MX" sz="1200" dirty="0">
              <a:latin typeface="+mn-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C:\Users\Diseño 2\Documents\transparencia.png"/>
          <p:cNvPicPr>
            <a:picLocks noChangeAspect="1" noChangeArrowheads="1"/>
          </p:cNvPicPr>
          <p:nvPr/>
        </p:nvPicPr>
        <p:blipFill>
          <a:blip r:embed="rId2" cstate="print"/>
          <a:srcRect/>
          <a:stretch>
            <a:fillRect/>
          </a:stretch>
        </p:blipFill>
        <p:spPr bwMode="auto">
          <a:xfrm>
            <a:off x="3635375" y="4552950"/>
            <a:ext cx="5508625" cy="1612900"/>
          </a:xfrm>
          <a:prstGeom prst="rect">
            <a:avLst/>
          </a:prstGeom>
          <a:noFill/>
          <a:ln w="9525">
            <a:noFill/>
            <a:miter lim="800000"/>
            <a:headEnd/>
            <a:tailEnd/>
          </a:ln>
        </p:spPr>
      </p:pic>
      <p:pic>
        <p:nvPicPr>
          <p:cNvPr id="8195" name="Picture 3" descr="C:\Users\Diseño 2\Documents\Shutterstock\shutterstock_128666831.png"/>
          <p:cNvPicPr>
            <a:picLocks noChangeAspect="1" noChangeArrowheads="1"/>
          </p:cNvPicPr>
          <p:nvPr/>
        </p:nvPicPr>
        <p:blipFill>
          <a:blip r:embed="rId3" cstate="print"/>
          <a:srcRect l="15865"/>
          <a:stretch>
            <a:fillRect/>
          </a:stretch>
        </p:blipFill>
        <p:spPr bwMode="auto">
          <a:xfrm>
            <a:off x="0" y="981075"/>
            <a:ext cx="4613275" cy="5876925"/>
          </a:xfrm>
          <a:prstGeom prst="rect">
            <a:avLst/>
          </a:prstGeom>
          <a:noFill/>
          <a:ln w="9525">
            <a:noFill/>
            <a:miter lim="800000"/>
            <a:headEnd/>
            <a:tailEnd/>
          </a:ln>
        </p:spPr>
      </p:pic>
      <p:pic>
        <p:nvPicPr>
          <p:cNvPr id="19458" name="Picture 2" descr="C:\Documentos Compartidos Diseño 2\COSMETICOS-PERSONALIZABLES\fotos productos personaliables\Baseprotectorafps40 copia.png"/>
          <p:cNvPicPr>
            <a:picLocks noChangeAspect="1" noChangeArrowheads="1"/>
          </p:cNvPicPr>
          <p:nvPr/>
        </p:nvPicPr>
        <p:blipFill>
          <a:blip r:embed="rId4" cstate="print"/>
          <a:srcRect/>
          <a:stretch>
            <a:fillRect/>
          </a:stretch>
        </p:blipFill>
        <p:spPr bwMode="auto">
          <a:xfrm>
            <a:off x="5651500" y="188913"/>
            <a:ext cx="1431925" cy="4529137"/>
          </a:xfrm>
          <a:prstGeom prst="rect">
            <a:avLst/>
          </a:prstGeom>
          <a:ln>
            <a:noFill/>
          </a:ln>
          <a:effectLst>
            <a:outerShdw blurRad="292100" dist="139700" dir="2700000" algn="tl" rotWithShape="0">
              <a:srgbClr val="333333">
                <a:alpha val="65000"/>
              </a:srgbClr>
            </a:outerShdw>
          </a:effectLst>
        </p:spPr>
      </p:pic>
      <p:pic>
        <p:nvPicPr>
          <p:cNvPr id="8197" name="Picture 2" descr="C:\Users\Diseño 2\Documents\tira-cosm2.png"/>
          <p:cNvPicPr>
            <a:picLocks noChangeAspect="1" noChangeArrowheads="1"/>
          </p:cNvPicPr>
          <p:nvPr/>
        </p:nvPicPr>
        <p:blipFill>
          <a:blip r:embed="rId5" cstate="print"/>
          <a:srcRect/>
          <a:stretch>
            <a:fillRect/>
          </a:stretch>
        </p:blipFill>
        <p:spPr bwMode="auto">
          <a:xfrm>
            <a:off x="0" y="260350"/>
            <a:ext cx="4716463" cy="1143000"/>
          </a:xfrm>
          <a:prstGeom prst="rect">
            <a:avLst/>
          </a:prstGeom>
          <a:noFill/>
          <a:ln w="9525">
            <a:noFill/>
            <a:miter lim="800000"/>
            <a:headEnd/>
            <a:tailEnd/>
          </a:ln>
        </p:spPr>
      </p:pic>
      <p:sp>
        <p:nvSpPr>
          <p:cNvPr id="6" name="5 CuadroTexto"/>
          <p:cNvSpPr txBox="1"/>
          <p:nvPr/>
        </p:nvSpPr>
        <p:spPr>
          <a:xfrm>
            <a:off x="179388" y="260350"/>
            <a:ext cx="4392612" cy="1016000"/>
          </a:xfrm>
          <a:prstGeom prst="rect">
            <a:avLst/>
          </a:prstGeom>
          <a:noFill/>
        </p:spPr>
        <p:txBody>
          <a:bodyPr>
            <a:spAutoFit/>
          </a:bodyPr>
          <a:lstStyle/>
          <a:p>
            <a:pPr>
              <a:defRPr/>
            </a:pPr>
            <a:r>
              <a:rPr lang="es-MX" sz="3000" dirty="0">
                <a:solidFill>
                  <a:schemeClr val="bg1">
                    <a:lumMod val="95000"/>
                  </a:schemeClr>
                </a:solidFill>
                <a:latin typeface="Swis721 Lt BT" pitchFamily="34" charset="0"/>
                <a:ea typeface="Roboto" pitchFamily="2" charset="0"/>
              </a:rPr>
              <a:t>Base protectora FPS 40</a:t>
            </a:r>
          </a:p>
          <a:p>
            <a:pPr>
              <a:defRPr/>
            </a:pPr>
            <a:r>
              <a:rPr lang="es-MX" sz="3000" dirty="0">
                <a:solidFill>
                  <a:schemeClr val="bg1">
                    <a:lumMod val="95000"/>
                  </a:schemeClr>
                </a:solidFill>
                <a:latin typeface="Swis721 Lt BT" pitchFamily="34" charset="0"/>
                <a:ea typeface="Roboto" pitchFamily="2" charset="0"/>
              </a:rPr>
              <a:t>Uso diario con color</a:t>
            </a:r>
            <a:endParaRPr lang="es-MX" sz="3000" dirty="0">
              <a:solidFill>
                <a:schemeClr val="bg1">
                  <a:lumMod val="95000"/>
                </a:schemeClr>
              </a:solidFill>
              <a:latin typeface="Swis721 Lt BT" pitchFamily="34" charset="0"/>
              <a:ea typeface="Roboto" pitchFamily="2" charset="0"/>
            </a:endParaRPr>
          </a:p>
        </p:txBody>
      </p:sp>
      <p:sp>
        <p:nvSpPr>
          <p:cNvPr id="8199" name="6 Rectángulo"/>
          <p:cNvSpPr>
            <a:spLocks noChangeArrowheads="1"/>
          </p:cNvSpPr>
          <p:nvPr/>
        </p:nvSpPr>
        <p:spPr bwMode="auto">
          <a:xfrm>
            <a:off x="3924300" y="4724400"/>
            <a:ext cx="4895850" cy="1477328"/>
          </a:xfrm>
          <a:prstGeom prst="rect">
            <a:avLst/>
          </a:prstGeom>
          <a:noFill/>
          <a:ln w="9525">
            <a:noFill/>
            <a:miter lim="800000"/>
            <a:headEnd/>
            <a:tailEnd/>
          </a:ln>
        </p:spPr>
        <p:txBody>
          <a:bodyPr>
            <a:spAutoFit/>
          </a:bodyPr>
          <a:lstStyle/>
          <a:p>
            <a:pPr algn="just"/>
            <a:r>
              <a:rPr lang="es-ES" dirty="0">
                <a:latin typeface="+mn-lt"/>
              </a:rPr>
              <a:t>Este bloqueador con color, elimina el aspecto blanquecino que produce el bióxido de titanio sobre la piel y aun sin aplicar maquillaje se obtiene un color natural sin disminuir su acción.</a:t>
            </a:r>
          </a:p>
        </p:txBody>
      </p:sp>
      <p:sp>
        <p:nvSpPr>
          <p:cNvPr id="8200" name="9 Rectángulo"/>
          <p:cNvSpPr>
            <a:spLocks noChangeArrowheads="1"/>
          </p:cNvSpPr>
          <p:nvPr/>
        </p:nvSpPr>
        <p:spPr bwMode="auto">
          <a:xfrm>
            <a:off x="4067175" y="6207695"/>
            <a:ext cx="4897438" cy="461665"/>
          </a:xfrm>
          <a:prstGeom prst="rect">
            <a:avLst/>
          </a:prstGeom>
          <a:noFill/>
          <a:ln w="9525">
            <a:noFill/>
            <a:miter lim="800000"/>
            <a:headEnd/>
            <a:tailEnd/>
          </a:ln>
        </p:spPr>
        <p:txBody>
          <a:bodyPr>
            <a:spAutoFit/>
          </a:bodyPr>
          <a:lstStyle/>
          <a:p>
            <a:pPr algn="ctr"/>
            <a:r>
              <a:rPr lang="es-ES" sz="1200" b="1" dirty="0">
                <a:latin typeface="+mn-lt"/>
              </a:rPr>
              <a:t>Ingredientes: </a:t>
            </a:r>
            <a:r>
              <a:rPr lang="es-ES" sz="1200" b="1" dirty="0" err="1">
                <a:latin typeface="+mn-lt"/>
              </a:rPr>
              <a:t>Parsol</a:t>
            </a:r>
            <a:r>
              <a:rPr lang="es-ES" sz="1200" b="1" dirty="0">
                <a:latin typeface="+mn-lt"/>
              </a:rPr>
              <a:t> </a:t>
            </a:r>
            <a:r>
              <a:rPr lang="es-ES" sz="1200" b="1" dirty="0" err="1">
                <a:latin typeface="+mn-lt"/>
              </a:rPr>
              <a:t>Cmx</a:t>
            </a:r>
            <a:r>
              <a:rPr lang="es-ES" sz="1200" b="1" dirty="0">
                <a:latin typeface="+mn-lt"/>
              </a:rPr>
              <a:t>,  Acetato De Vitamina E,  Aceite De Jojoba,  </a:t>
            </a:r>
            <a:r>
              <a:rPr lang="es-ES" sz="1200" b="1" dirty="0" err="1">
                <a:latin typeface="+mn-lt"/>
              </a:rPr>
              <a:t>Alantoina</a:t>
            </a:r>
            <a:r>
              <a:rPr lang="es-ES" sz="1200" b="1" dirty="0">
                <a:latin typeface="+mn-lt"/>
              </a:rPr>
              <a:t>, Urea, Gel De Aloe Vera, </a:t>
            </a:r>
            <a:r>
              <a:rPr lang="es-ES" sz="1200" b="1" dirty="0" smtClean="0">
                <a:latin typeface="+mn-lt"/>
              </a:rPr>
              <a:t>Agua </a:t>
            </a:r>
            <a:r>
              <a:rPr lang="es-ES" sz="1200" b="1" dirty="0">
                <a:latin typeface="+mn-lt"/>
              </a:rPr>
              <a:t>De Rosas</a:t>
            </a:r>
            <a:r>
              <a:rPr lang="es-ES" sz="1200" b="1" dirty="0">
                <a:latin typeface="Swis721 BT" pitchFamily="34" charset="0"/>
              </a:rPr>
              <a:t>.</a:t>
            </a:r>
            <a:endParaRPr lang="es-ES" sz="1200" dirty="0">
              <a:latin typeface="Swis721 BT"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C:\Users\Diseño 2\Documents\transparencia.png"/>
          <p:cNvPicPr>
            <a:picLocks noChangeAspect="1" noChangeArrowheads="1"/>
          </p:cNvPicPr>
          <p:nvPr/>
        </p:nvPicPr>
        <p:blipFill>
          <a:blip r:embed="rId2" cstate="print"/>
          <a:srcRect/>
          <a:stretch>
            <a:fillRect/>
          </a:stretch>
        </p:blipFill>
        <p:spPr bwMode="auto">
          <a:xfrm>
            <a:off x="3635375" y="4437063"/>
            <a:ext cx="5508625" cy="1612900"/>
          </a:xfrm>
          <a:prstGeom prst="rect">
            <a:avLst/>
          </a:prstGeom>
          <a:noFill/>
          <a:ln w="9525">
            <a:noFill/>
            <a:miter lim="800000"/>
            <a:headEnd/>
            <a:tailEnd/>
          </a:ln>
        </p:spPr>
      </p:pic>
      <p:pic>
        <p:nvPicPr>
          <p:cNvPr id="9219" name="Picture 2" descr="C:\Users\Diseño 2\Documents\desmaquillarse.png"/>
          <p:cNvPicPr>
            <a:picLocks noChangeAspect="1" noChangeArrowheads="1"/>
          </p:cNvPicPr>
          <p:nvPr/>
        </p:nvPicPr>
        <p:blipFill>
          <a:blip r:embed="rId3" cstate="print"/>
          <a:srcRect l="30130"/>
          <a:stretch>
            <a:fillRect/>
          </a:stretch>
        </p:blipFill>
        <p:spPr bwMode="auto">
          <a:xfrm>
            <a:off x="0" y="1341438"/>
            <a:ext cx="4575175" cy="5516562"/>
          </a:xfrm>
          <a:prstGeom prst="rect">
            <a:avLst/>
          </a:prstGeom>
          <a:noFill/>
          <a:ln w="9525">
            <a:noFill/>
            <a:miter lim="800000"/>
            <a:headEnd/>
            <a:tailEnd/>
          </a:ln>
        </p:spPr>
      </p:pic>
      <p:pic>
        <p:nvPicPr>
          <p:cNvPr id="9220" name="Picture 2" descr="C:\Users\Diseño 2\Documents\tira-cosm2.png"/>
          <p:cNvPicPr>
            <a:picLocks noChangeAspect="1" noChangeArrowheads="1"/>
          </p:cNvPicPr>
          <p:nvPr/>
        </p:nvPicPr>
        <p:blipFill>
          <a:blip r:embed="rId4" cstate="print"/>
          <a:srcRect/>
          <a:stretch>
            <a:fillRect/>
          </a:stretch>
        </p:blipFill>
        <p:spPr bwMode="auto">
          <a:xfrm>
            <a:off x="0" y="260350"/>
            <a:ext cx="4356100" cy="1143000"/>
          </a:xfrm>
          <a:prstGeom prst="rect">
            <a:avLst/>
          </a:prstGeom>
          <a:noFill/>
          <a:ln w="9525">
            <a:noFill/>
            <a:miter lim="800000"/>
            <a:headEnd/>
            <a:tailEnd/>
          </a:ln>
        </p:spPr>
      </p:pic>
      <p:sp>
        <p:nvSpPr>
          <p:cNvPr id="6" name="5 CuadroTexto"/>
          <p:cNvSpPr txBox="1"/>
          <p:nvPr/>
        </p:nvSpPr>
        <p:spPr>
          <a:xfrm>
            <a:off x="179388" y="260350"/>
            <a:ext cx="4392612" cy="1016000"/>
          </a:xfrm>
          <a:prstGeom prst="rect">
            <a:avLst/>
          </a:prstGeom>
          <a:noFill/>
        </p:spPr>
        <p:txBody>
          <a:bodyPr>
            <a:spAutoFit/>
          </a:bodyPr>
          <a:lstStyle/>
          <a:p>
            <a:pPr>
              <a:defRPr/>
            </a:pPr>
            <a:r>
              <a:rPr lang="es-MX" sz="3000" dirty="0" err="1">
                <a:solidFill>
                  <a:schemeClr val="bg1">
                    <a:lumMod val="95000"/>
                  </a:schemeClr>
                </a:solidFill>
                <a:latin typeface="Swis721 Lt BT" pitchFamily="34" charset="0"/>
                <a:ea typeface="Roboto" pitchFamily="2" charset="0"/>
              </a:rPr>
              <a:t>Desmaquillante</a:t>
            </a:r>
            <a:r>
              <a:rPr lang="es-MX" sz="3000" dirty="0">
                <a:solidFill>
                  <a:schemeClr val="bg1">
                    <a:lumMod val="95000"/>
                  </a:schemeClr>
                </a:solidFill>
                <a:latin typeface="Swis721 Lt BT" pitchFamily="34" charset="0"/>
                <a:ea typeface="Roboto" pitchFamily="2" charset="0"/>
              </a:rPr>
              <a:t> de </a:t>
            </a:r>
          </a:p>
          <a:p>
            <a:pPr>
              <a:defRPr/>
            </a:pPr>
            <a:r>
              <a:rPr lang="es-MX" sz="3000" dirty="0">
                <a:solidFill>
                  <a:schemeClr val="bg1">
                    <a:lumMod val="95000"/>
                  </a:schemeClr>
                </a:solidFill>
                <a:latin typeface="Swis721 Lt BT" pitchFamily="34" charset="0"/>
                <a:ea typeface="Roboto" pitchFamily="2" charset="0"/>
              </a:rPr>
              <a:t>Ojos</a:t>
            </a:r>
            <a:r>
              <a:rPr lang="es-MX" sz="3000" dirty="0">
                <a:solidFill>
                  <a:schemeClr val="bg1">
                    <a:lumMod val="95000"/>
                  </a:schemeClr>
                </a:solidFill>
                <a:latin typeface="Swis721 Lt BT" pitchFamily="34" charset="0"/>
                <a:ea typeface="Roboto" pitchFamily="2" charset="0"/>
              </a:rPr>
              <a:t> </a:t>
            </a:r>
            <a:r>
              <a:rPr lang="es-MX" sz="3000" dirty="0">
                <a:solidFill>
                  <a:schemeClr val="bg1">
                    <a:lumMod val="95000"/>
                  </a:schemeClr>
                </a:solidFill>
                <a:latin typeface="Swis721 Lt BT" pitchFamily="34" charset="0"/>
                <a:ea typeface="Roboto" pitchFamily="2" charset="0"/>
              </a:rPr>
              <a:t>y Labios</a:t>
            </a:r>
            <a:endParaRPr lang="es-MX" sz="3000" dirty="0">
              <a:solidFill>
                <a:schemeClr val="bg1">
                  <a:lumMod val="95000"/>
                </a:schemeClr>
              </a:solidFill>
              <a:latin typeface="Swis721 Lt BT" pitchFamily="34" charset="0"/>
              <a:ea typeface="Roboto" pitchFamily="2" charset="0"/>
            </a:endParaRPr>
          </a:p>
        </p:txBody>
      </p:sp>
      <p:pic>
        <p:nvPicPr>
          <p:cNvPr id="20483" name="Picture 3" descr="C:\Documentos Compartidos Diseño 2\COSMETICOS-PERSONALIZABLES\fotos productos personaliables\DesmaqOjosLabios copia.png"/>
          <p:cNvPicPr>
            <a:picLocks noChangeAspect="1" noChangeArrowheads="1"/>
          </p:cNvPicPr>
          <p:nvPr/>
        </p:nvPicPr>
        <p:blipFill>
          <a:blip r:embed="rId5" cstate="print"/>
          <a:srcRect/>
          <a:stretch>
            <a:fillRect/>
          </a:stretch>
        </p:blipFill>
        <p:spPr bwMode="auto">
          <a:xfrm>
            <a:off x="5508625" y="260350"/>
            <a:ext cx="1901825" cy="4176713"/>
          </a:xfrm>
          <a:prstGeom prst="rect">
            <a:avLst/>
          </a:prstGeom>
          <a:ln>
            <a:noFill/>
          </a:ln>
          <a:effectLst>
            <a:outerShdw blurRad="292100" dist="139700" dir="2700000" algn="tl" rotWithShape="0">
              <a:srgbClr val="333333">
                <a:alpha val="65000"/>
              </a:srgbClr>
            </a:outerShdw>
          </a:effectLst>
        </p:spPr>
      </p:pic>
      <p:sp>
        <p:nvSpPr>
          <p:cNvPr id="9223" name="7 Rectángulo"/>
          <p:cNvSpPr>
            <a:spLocks noChangeArrowheads="1"/>
          </p:cNvSpPr>
          <p:nvPr/>
        </p:nvSpPr>
        <p:spPr bwMode="auto">
          <a:xfrm>
            <a:off x="4211638" y="4508500"/>
            <a:ext cx="4680842" cy="1754326"/>
          </a:xfrm>
          <a:prstGeom prst="rect">
            <a:avLst/>
          </a:prstGeom>
          <a:noFill/>
          <a:ln w="9525">
            <a:noFill/>
            <a:miter lim="800000"/>
            <a:headEnd/>
            <a:tailEnd/>
          </a:ln>
        </p:spPr>
        <p:txBody>
          <a:bodyPr wrap="square">
            <a:spAutoFit/>
          </a:bodyPr>
          <a:lstStyle/>
          <a:p>
            <a:pPr algn="just"/>
            <a:r>
              <a:rPr lang="es-ES" dirty="0">
                <a:latin typeface="+mn-lt"/>
              </a:rPr>
              <a:t>Este excelente producto elimina todas las mascaras, incluso las más resistentes al agua, no irrita los ojos, contiene elementos calmantes y descongestivos que refrescan, protegen y respetan la delicada zona del contorno de ojos.</a:t>
            </a:r>
          </a:p>
        </p:txBody>
      </p:sp>
      <p:sp>
        <p:nvSpPr>
          <p:cNvPr id="9224" name="10 Rectángulo"/>
          <p:cNvSpPr>
            <a:spLocks noChangeArrowheads="1"/>
          </p:cNvSpPr>
          <p:nvPr/>
        </p:nvSpPr>
        <p:spPr bwMode="auto">
          <a:xfrm>
            <a:off x="4138613" y="6309320"/>
            <a:ext cx="5005387" cy="461665"/>
          </a:xfrm>
          <a:prstGeom prst="rect">
            <a:avLst/>
          </a:prstGeom>
          <a:noFill/>
          <a:ln w="9525">
            <a:noFill/>
            <a:miter lim="800000"/>
            <a:headEnd/>
            <a:tailEnd/>
          </a:ln>
        </p:spPr>
        <p:txBody>
          <a:bodyPr>
            <a:spAutoFit/>
          </a:bodyPr>
          <a:lstStyle/>
          <a:p>
            <a:pPr algn="ctr"/>
            <a:r>
              <a:rPr lang="es-ES" sz="1200" b="1" dirty="0">
                <a:latin typeface="+mn-lt"/>
              </a:rPr>
              <a:t>Ingredientes: Aceite de Caléndula,  Aceite de Manzanilla,  Aceite de Jojoba,  </a:t>
            </a:r>
            <a:r>
              <a:rPr lang="es-ES" sz="1200" b="1" dirty="0" err="1">
                <a:latin typeface="+mn-lt"/>
              </a:rPr>
              <a:t>Miristato</a:t>
            </a:r>
            <a:r>
              <a:rPr lang="es-ES" sz="1200" b="1" dirty="0">
                <a:latin typeface="+mn-lt"/>
              </a:rPr>
              <a:t>  de  </a:t>
            </a:r>
            <a:r>
              <a:rPr lang="es-ES" sz="1200" b="1" dirty="0" err="1">
                <a:latin typeface="+mn-lt"/>
              </a:rPr>
              <a:t>Isopropilo</a:t>
            </a:r>
            <a:endParaRPr lang="es-MX" sz="1200" dirty="0">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C:\Users\Diseño 2\Documents\tira-cosm.png"/>
          <p:cNvPicPr>
            <a:picLocks noChangeAspect="1" noChangeArrowheads="1"/>
          </p:cNvPicPr>
          <p:nvPr/>
        </p:nvPicPr>
        <p:blipFill>
          <a:blip r:embed="rId2" cstate="print"/>
          <a:srcRect/>
          <a:stretch>
            <a:fillRect/>
          </a:stretch>
        </p:blipFill>
        <p:spPr bwMode="auto">
          <a:xfrm>
            <a:off x="0" y="260350"/>
            <a:ext cx="4932363" cy="1081088"/>
          </a:xfrm>
          <a:prstGeom prst="rect">
            <a:avLst/>
          </a:prstGeom>
          <a:noFill/>
          <a:ln w="9525">
            <a:noFill/>
            <a:miter lim="800000"/>
            <a:headEnd/>
            <a:tailEnd/>
          </a:ln>
        </p:spPr>
      </p:pic>
      <p:pic>
        <p:nvPicPr>
          <p:cNvPr id="10243" name="Picture 3" descr="C:\Documentos Compartidos Diseño 2\COSMETICOS-PERSONALIZABLES\fotos productos personaliables\EmulsionAntiradicales.png"/>
          <p:cNvPicPr>
            <a:picLocks noChangeAspect="1" noChangeArrowheads="1"/>
          </p:cNvPicPr>
          <p:nvPr/>
        </p:nvPicPr>
        <p:blipFill>
          <a:blip r:embed="rId3" cstate="print"/>
          <a:srcRect/>
          <a:stretch>
            <a:fillRect/>
          </a:stretch>
        </p:blipFill>
        <p:spPr bwMode="auto">
          <a:xfrm>
            <a:off x="7002462" y="980728"/>
            <a:ext cx="2141538" cy="5472112"/>
          </a:xfrm>
          <a:prstGeom prst="rect">
            <a:avLst/>
          </a:prstGeom>
          <a:noFill/>
          <a:ln w="9525">
            <a:noFill/>
            <a:miter lim="800000"/>
            <a:headEnd/>
            <a:tailEnd/>
          </a:ln>
        </p:spPr>
      </p:pic>
      <p:sp>
        <p:nvSpPr>
          <p:cNvPr id="7" name="6 CuadroTexto"/>
          <p:cNvSpPr txBox="1"/>
          <p:nvPr/>
        </p:nvSpPr>
        <p:spPr>
          <a:xfrm>
            <a:off x="179388" y="260350"/>
            <a:ext cx="4392612" cy="1016000"/>
          </a:xfrm>
          <a:prstGeom prst="rect">
            <a:avLst/>
          </a:prstGeom>
          <a:noFill/>
        </p:spPr>
        <p:txBody>
          <a:bodyPr>
            <a:spAutoFit/>
          </a:bodyPr>
          <a:lstStyle/>
          <a:p>
            <a:pPr>
              <a:defRPr/>
            </a:pPr>
            <a:r>
              <a:rPr lang="es-MX" sz="3000" dirty="0">
                <a:solidFill>
                  <a:schemeClr val="bg1">
                    <a:lumMod val="95000"/>
                  </a:schemeClr>
                </a:solidFill>
                <a:latin typeface="Swis721 Lt BT" pitchFamily="34" charset="0"/>
                <a:ea typeface="Roboto" pitchFamily="2" charset="0"/>
              </a:rPr>
              <a:t>Emulsión Anti-Radicales</a:t>
            </a:r>
          </a:p>
          <a:p>
            <a:pPr>
              <a:defRPr/>
            </a:pPr>
            <a:r>
              <a:rPr lang="es-MX" sz="3000" dirty="0">
                <a:solidFill>
                  <a:schemeClr val="bg1">
                    <a:lumMod val="95000"/>
                  </a:schemeClr>
                </a:solidFill>
                <a:latin typeface="Swis721 Lt BT" pitchFamily="34" charset="0"/>
                <a:ea typeface="Roboto" pitchFamily="2" charset="0"/>
              </a:rPr>
              <a:t>Libres</a:t>
            </a:r>
            <a:endParaRPr lang="es-MX" sz="3000" dirty="0">
              <a:solidFill>
                <a:schemeClr val="bg1">
                  <a:lumMod val="95000"/>
                </a:schemeClr>
              </a:solidFill>
              <a:latin typeface="Swis721 Lt BT" pitchFamily="34" charset="0"/>
              <a:ea typeface="Roboto" pitchFamily="2" charset="0"/>
            </a:endParaRPr>
          </a:p>
        </p:txBody>
      </p:sp>
      <p:sp>
        <p:nvSpPr>
          <p:cNvPr id="5" name="4 Rectángulo redondeado"/>
          <p:cNvSpPr/>
          <p:nvPr/>
        </p:nvSpPr>
        <p:spPr>
          <a:xfrm>
            <a:off x="395536" y="5013176"/>
            <a:ext cx="6840760" cy="14287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smtClean="0">
                <a:solidFill>
                  <a:schemeClr val="tx1"/>
                </a:solidFill>
                <a:latin typeface="Arial" pitchFamily="34" charset="0"/>
                <a:cs typeface="Arial" pitchFamily="34" charset="0"/>
              </a:rPr>
              <a:t>Beneficios: Esta </a:t>
            </a:r>
            <a:r>
              <a:rPr lang="es-ES" dirty="0" smtClean="0">
                <a:solidFill>
                  <a:schemeClr val="tx1"/>
                </a:solidFill>
                <a:latin typeface="Arial" pitchFamily="34" charset="0"/>
                <a:cs typeface="Arial" pitchFamily="34" charset="0"/>
              </a:rPr>
              <a:t>ampolleta neutraliza y previene  los radicales libres, además de proporcionarle elasticidad, humectación y emoliencia al cutis.</a:t>
            </a:r>
            <a:endParaRPr lang="es-ES" dirty="0">
              <a:solidFill>
                <a:schemeClr val="tx1"/>
              </a:solidFill>
              <a:latin typeface="Arial" pitchFamily="34" charset="0"/>
              <a:cs typeface="Arial" pitchFamily="34" charset="0"/>
            </a:endParaRPr>
          </a:p>
        </p:txBody>
      </p:sp>
      <p:sp>
        <p:nvSpPr>
          <p:cNvPr id="6" name="5 Rectángulo redondeado"/>
          <p:cNvSpPr/>
          <p:nvPr/>
        </p:nvSpPr>
        <p:spPr>
          <a:xfrm>
            <a:off x="251520" y="6137920"/>
            <a:ext cx="7632848" cy="720080"/>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S" sz="1200" b="1" dirty="0" smtClean="0">
                <a:solidFill>
                  <a:schemeClr val="tx1"/>
                </a:solidFill>
                <a:latin typeface="Arial" pitchFamily="34" charset="0"/>
                <a:cs typeface="Arial" pitchFamily="34" charset="0"/>
              </a:rPr>
              <a:t>Ingredientes: </a:t>
            </a:r>
          </a:p>
          <a:p>
            <a:pPr algn="ctr"/>
            <a:r>
              <a:rPr lang="es-ES" sz="1200" b="1" dirty="0" smtClean="0">
                <a:solidFill>
                  <a:schemeClr val="tx1"/>
                </a:solidFill>
                <a:latin typeface="Arial" pitchFamily="34" charset="0"/>
                <a:cs typeface="Arial" pitchFamily="34" charset="0"/>
              </a:rPr>
              <a:t>Acetato De Vitamina “E“, Acido Hialuronico, Elastina, Extracto De Calendula, Aceite De Jojoba.</a:t>
            </a:r>
            <a:endParaRPr lang="es-ES" sz="1200" dirty="0">
              <a:solidFill>
                <a:schemeClr val="tx1"/>
              </a:solidFill>
              <a:latin typeface="Arial" pitchFamily="34" charset="0"/>
              <a:cs typeface="Arial" pitchFamily="34" charset="0"/>
            </a:endParaRPr>
          </a:p>
        </p:txBody>
      </p:sp>
      <p:pic>
        <p:nvPicPr>
          <p:cNvPr id="8" name="7 Imagen" descr="imagesGD9KHVZ1.jpg"/>
          <p:cNvPicPr>
            <a:picLocks noChangeAspect="1"/>
          </p:cNvPicPr>
          <p:nvPr/>
        </p:nvPicPr>
        <p:blipFill>
          <a:blip r:embed="rId4" cstate="print"/>
          <a:stretch>
            <a:fillRect/>
          </a:stretch>
        </p:blipFill>
        <p:spPr>
          <a:xfrm>
            <a:off x="611560" y="1772816"/>
            <a:ext cx="5472608" cy="3288548"/>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3995</TotalTime>
  <Words>1422</Words>
  <Application>Microsoft Office PowerPoint</Application>
  <PresentationFormat>Presentación en pantalla (4:3)</PresentationFormat>
  <Paragraphs>98</Paragraphs>
  <Slides>25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25</vt:i4>
      </vt:variant>
    </vt:vector>
  </HeadingPairs>
  <TitlesOfParts>
    <vt:vector size="30" baseType="lpstr">
      <vt:lpstr>Arial</vt:lpstr>
      <vt:lpstr>Calibri</vt:lpstr>
      <vt:lpstr>Roboto</vt:lpstr>
      <vt:lpstr>Roboto Cn</vt:lpstr>
      <vt:lpstr>Diseño predeterminado</vt:lpstr>
      <vt:lpstr>Tu marca,  tu negocio, tu éxito.</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Diseño</cp:lastModifiedBy>
  <cp:revision>606</cp:revision>
  <dcterms:created xsi:type="dcterms:W3CDTF">2010-05-23T14:28:12Z</dcterms:created>
  <dcterms:modified xsi:type="dcterms:W3CDTF">2015-03-17T19:53:10Z</dcterms:modified>
</cp:coreProperties>
</file>